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7"/>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308" r:id="rId24"/>
    <p:sldId id="309" r:id="rId25"/>
    <p:sldId id="314" r:id="rId26"/>
    <p:sldId id="263" r:id="rId27"/>
    <p:sldId id="305" r:id="rId28"/>
    <p:sldId id="327" r:id="rId29"/>
    <p:sldId id="302" r:id="rId30"/>
    <p:sldId id="313" r:id="rId31"/>
    <p:sldId id="303" r:id="rId32"/>
    <p:sldId id="304" r:id="rId33"/>
    <p:sldId id="307" r:id="rId34"/>
    <p:sldId id="300" r:id="rId35"/>
    <p:sldId id="310" r:id="rId36"/>
    <p:sldId id="315" r:id="rId37"/>
    <p:sldId id="264" r:id="rId38"/>
    <p:sldId id="306" r:id="rId39"/>
    <p:sldId id="292" r:id="rId40"/>
    <p:sldId id="293" r:id="rId41"/>
    <p:sldId id="312" r:id="rId42"/>
    <p:sldId id="311" r:id="rId43"/>
    <p:sldId id="316" r:id="rId44"/>
    <p:sldId id="317" r:id="rId45"/>
    <p:sldId id="318" r:id="rId46"/>
    <p:sldId id="321" r:id="rId47"/>
    <p:sldId id="324" r:id="rId48"/>
    <p:sldId id="325" r:id="rId49"/>
    <p:sldId id="269" r:id="rId50"/>
    <p:sldId id="319" r:id="rId51"/>
    <p:sldId id="326" r:id="rId52"/>
    <p:sldId id="272" r:id="rId53"/>
    <p:sldId id="278" r:id="rId54"/>
    <p:sldId id="328" r:id="rId55"/>
    <p:sldId id="25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675" autoAdjust="0"/>
  </p:normalViewPr>
  <p:slideViewPr>
    <p:cSldViewPr snapToGrid="0">
      <p:cViewPr varScale="1">
        <p:scale>
          <a:sx n="95" d="100"/>
          <a:sy n="95" d="100"/>
        </p:scale>
        <p:origin x="67"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5</a:t>
            </a:fld>
            <a:endParaRPr lang="en-US"/>
          </a:p>
        </p:txBody>
      </p:sp>
    </p:spTree>
    <p:extLst>
      <p:ext uri="{BB962C8B-B14F-4D97-AF65-F5344CB8AC3E}">
        <p14:creationId xmlns:p14="http://schemas.microsoft.com/office/powerpoint/2010/main" val="364764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9400" y="6398650"/>
            <a:ext cx="2751667" cy="365125"/>
          </a:xfrm>
          <a:noFill/>
        </p:spPr>
        <p:txBody>
          <a:bodyPr/>
          <a:lstStyle>
            <a:lvl1pPr>
              <a:defRPr>
                <a:solidFill>
                  <a:schemeClr val="accent2"/>
                </a:solidFill>
              </a:defRPr>
            </a:lvl1pPr>
          </a:lstStyle>
          <a:p>
            <a:r>
              <a:rPr lang="en-US" dirty="0" smtClean="0"/>
              <a:t>Page </a:t>
            </a:r>
            <a:fld id="{D21BA8AD-7238-4B32-85AB-30D275F60ADD}"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accent2"/>
                </a:solidFill>
              </a:defRPr>
            </a:lvl1pPr>
          </a:lstStyle>
          <a:p>
            <a:r>
              <a:rPr lang="en-US" dirty="0" smtClean="0"/>
              <a:t> Page </a:t>
            </a:r>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r/600-600/assets/learn_tutorials/3/3/7/Redbot_Kit-04.jpg" TargetMode="External"/><Relationship Id="rId3" Type="http://schemas.openxmlformats.org/officeDocument/2006/relationships/image" Target="../media/image25.jpeg"/><Relationship Id="rId7" Type="http://schemas.openxmlformats.org/officeDocument/2006/relationships/image" Target="../media/image27.png"/><Relationship Id="rId2" Type="http://schemas.openxmlformats.org/officeDocument/2006/relationships/hyperlink" Target="https://cdn.sparkfun.com/assets/learn_tutorials/3/3/7/Redbot_Kit-4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3.jpg" TargetMode="External"/><Relationship Id="rId5" Type="http://schemas.openxmlformats.org/officeDocument/2006/relationships/image" Target="../media/image26.jpeg"/><Relationship Id="rId10" Type="http://schemas.microsoft.com/office/2007/relationships/hdphoto" Target="../media/hdphoto2.wdp"/><Relationship Id="rId4" Type="http://schemas.openxmlformats.org/officeDocument/2006/relationships/hyperlink" Target="https://cdn.sparkfun.com/assets/learn_tutorials/3/3/7/Redbot_Kit-45.jpg" TargetMode="Externa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jpeg"/><Relationship Id="rId7" Type="http://schemas.openxmlformats.org/officeDocument/2006/relationships/image" Target="../media/image32.jpeg"/><Relationship Id="rId2" Type="http://schemas.openxmlformats.org/officeDocument/2006/relationships/hyperlink" Target="https://cdn.sparkfun.com/assets/learn_tutorials/3/3/7/Redbot_Kit-49.jpg" TargetMode="Externa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hyperlink" Target="https://cdn.sparkfun.com/r/600-600/assets/learn_tutorials/3/3/7/Redbot_Kit_Reshoot-01.jp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dn.sparkfun.com/r/600-600/assets/learn_tutorials/3/3/7/Redbot_Kit-05.jpg" TargetMode="External"/><Relationship Id="rId2" Type="http://schemas.openxmlformats.org/officeDocument/2006/relationships/image" Target="../media/image34.jpe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hyperlink" Target="https://cdn.sparkfun.com/r/600-600/assets/learn_tutorials/3/3/7/Redbot_Kit-07.jpg" TargetMode="External"/><Relationship Id="rId1" Type="http://schemas.openxmlformats.org/officeDocument/2006/relationships/slideLayout" Target="../slideLayouts/slideLayout6.xml"/><Relationship Id="rId6" Type="http://schemas.openxmlformats.org/officeDocument/2006/relationships/image" Target="../media/image42.jpeg"/><Relationship Id="rId5" Type="http://schemas.openxmlformats.org/officeDocument/2006/relationships/image" Target="../media/image41.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6.xml"/><Relationship Id="rId5" Type="http://schemas.openxmlformats.org/officeDocument/2006/relationships/image" Target="../media/image50.jpeg"/><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8.jpeg"/><Relationship Id="rId5" Type="http://schemas.openxmlformats.org/officeDocument/2006/relationships/image" Target="../media/image57.jpeg"/><Relationship Id="rId10" Type="http://schemas.openxmlformats.org/officeDocument/2006/relationships/image" Target="../media/image54.png"/><Relationship Id="rId4" Type="http://schemas.openxmlformats.org/officeDocument/2006/relationships/image" Target="../media/image56.png"/><Relationship Id="rId9"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image" Target="../media/image67.jpeg"/><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69.png"/><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microsoft.com/office/2007/relationships/hdphoto" Target="../media/hdphoto11.wdp"/><Relationship Id="rId3" Type="http://schemas.microsoft.com/office/2007/relationships/hdphoto" Target="../media/hdphoto10.wdp"/><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2.bin"/><Relationship Id="rId7" Type="http://schemas.openxmlformats.org/officeDocument/2006/relationships/package" Target="../embeddings/Microsoft_Excel_Worksheet2.xlsx"/><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88.wmf"/><Relationship Id="rId5" Type="http://schemas.openxmlformats.org/officeDocument/2006/relationships/package" Target="../embeddings/Microsoft_Word_Document1.docx"/><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package" Target="../embeddings/Microsoft_Word_Document3.docx"/></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a:t>
            </a:r>
            <a:br>
              <a:rPr lang="en-US" sz="1800" dirty="0" smtClean="0"/>
            </a:br>
            <a:r>
              <a:rPr lang="en-US" sz="1800" dirty="0" smtClean="0"/>
              <a:t>Event </a:t>
            </a:r>
            <a:r>
              <a:rPr lang="en-US" sz="1800" dirty="0"/>
              <a:t>sponsored by Intel Global Brand &amp; Reputation Marketing, Melissa Beers </a:t>
            </a:r>
            <a:endParaRPr lang="en-US" sz="1800" dirty="0" smtClean="0"/>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p>
          <a:p>
            <a:pPr marL="457189" lvl="2" indent="0">
              <a:buNone/>
            </a:pPr>
            <a:r>
              <a:rPr lang="en-US" dirty="0" smtClean="0"/>
              <a:t>	</a:t>
            </a:r>
            <a:r>
              <a:rPr lang="en-US" dirty="0"/>
              <a:t>	</a:t>
            </a:r>
            <a:r>
              <a:rPr lang="en-US" dirty="0" smtClean="0"/>
              <a:t>Battery Holder and Batteries</a:t>
            </a:r>
          </a:p>
          <a:p>
            <a:pPr lvl="2"/>
            <a:r>
              <a:rPr lang="en-US" dirty="0" smtClean="0"/>
              <a:t>Completed 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67500" y="2493058"/>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11</a:t>
            </a:r>
            <a:endParaRPr lang="en-US" dirty="0"/>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p>
          <a:p>
            <a:endParaRPr lang="en-US" dirty="0" smtClean="0"/>
          </a:p>
          <a:p>
            <a:endParaRPr lang="en-US" dirty="0"/>
          </a:p>
          <a:p>
            <a:endParaRPr lang="en-US" dirty="0"/>
          </a:p>
          <a:p>
            <a:r>
              <a:rPr lang="en-US" dirty="0"/>
              <a:t>2</a:t>
            </a:r>
            <a:r>
              <a:rPr lang="en-US" dirty="0" smtClean="0"/>
              <a:t>x Encoder Mount w/Hall Effect Transistor </a:t>
            </a:r>
            <a:br>
              <a:rPr lang="en-US" dirty="0" smtClean="0"/>
            </a:br>
            <a:r>
              <a:rPr lang="en-US" dirty="0" smtClean="0"/>
              <a:t>Left and Right (D)</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7555229" cy="5303444"/>
          </a:xfrm>
        </p:spPr>
        <p:txBody>
          <a:bodyPr>
            <a:normAutofit fontScale="92500" lnSpcReduction="10000"/>
          </a:bodyPr>
          <a:lstStyle/>
          <a:p>
            <a:r>
              <a:rPr lang="en-US" dirty="0" smtClean="0"/>
              <a:t>Attach Encoders to chassis</a:t>
            </a:r>
          </a:p>
          <a:p>
            <a:r>
              <a:rPr lang="en-US" dirty="0" smtClean="0"/>
              <a:t>Snap </a:t>
            </a:r>
            <a:r>
              <a:rPr lang="en-US" dirty="0"/>
              <a:t>the assembled E</a:t>
            </a:r>
            <a:r>
              <a:rPr lang="en-US" dirty="0" smtClean="0"/>
              <a:t>ncoder </a:t>
            </a:r>
            <a:r>
              <a:rPr lang="en-US" dirty="0"/>
              <a:t>M</a:t>
            </a:r>
            <a:r>
              <a:rPr lang="en-US" dirty="0" smtClean="0"/>
              <a:t>ounts (D) </a:t>
            </a:r>
            <a:r>
              <a:rPr lang="en-US" dirty="0"/>
              <a:t>into the </a:t>
            </a:r>
            <a:r>
              <a:rPr lang="en-US" dirty="0" smtClean="0"/>
              <a:t>back </a:t>
            </a:r>
            <a:br>
              <a:rPr lang="en-US" dirty="0" smtClean="0"/>
            </a:br>
            <a:r>
              <a:rPr lang="en-US" dirty="0" smtClean="0"/>
              <a:t>left and right vertical slots </a:t>
            </a:r>
            <a:r>
              <a:rPr lang="en-US" dirty="0"/>
              <a:t>of the </a:t>
            </a:r>
            <a:r>
              <a:rPr lang="en-US" dirty="0" smtClean="0"/>
              <a:t>Chassis Bottom Plate (C).</a:t>
            </a:r>
            <a:endParaRPr lang="en-US" dirty="0"/>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be oriented to the center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2857499" y="2330411"/>
            <a:ext cx="4269921" cy="3025360"/>
          </a:xfrm>
          <a:prstGeom prst="rect">
            <a:avLst/>
          </a:prstGeom>
          <a:noFill/>
          <a:ln>
            <a:noFill/>
          </a:ln>
        </p:spPr>
      </p:pic>
      <p:pic>
        <p:nvPicPr>
          <p:cNvPr id="9" name="Picture 8"/>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686800" y="2330411"/>
            <a:ext cx="1647825" cy="1838325"/>
          </a:xfrm>
          <a:prstGeom prst="rect">
            <a:avLst/>
          </a:prstGeom>
        </p:spPr>
      </p:pic>
      <p:pic>
        <p:nvPicPr>
          <p:cNvPr id="10" name="Picture 9"/>
          <p:cNvPicPr/>
          <p:nvPr/>
        </p:nvPicPr>
        <p:blipFill>
          <a:blip r:embed="rId6">
            <a:extLst>
              <a:ext uri="{28A0092B-C50C-407E-A947-70E740481C1C}">
                <a14:useLocalDpi xmlns:a14="http://schemas.microsoft.com/office/drawing/2010/main"/>
              </a:ext>
            </a:extLst>
          </a:blip>
          <a:stretch>
            <a:fillRect/>
          </a:stretch>
        </p:blipFill>
        <p:spPr>
          <a:xfrm>
            <a:off x="8686800" y="5309870"/>
            <a:ext cx="2783205" cy="1548130"/>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Page 12</a:t>
            </a:r>
            <a:endParaRPr lang="en-US" dirty="0"/>
          </a:p>
        </p:txBody>
      </p:sp>
      <p:sp>
        <p:nvSpPr>
          <p:cNvPr id="3" name="Left-Right Arrow 2"/>
          <p:cNvSpPr/>
          <p:nvPr/>
        </p:nvSpPr>
        <p:spPr>
          <a:xfrm rot="19163922">
            <a:off x="4708372" y="4283684"/>
            <a:ext cx="1663429" cy="404531"/>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3135612">
            <a:off x="4977513" y="3579453"/>
            <a:ext cx="695741" cy="171934"/>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rot="13135612">
            <a:off x="4456027" y="4082590"/>
            <a:ext cx="695741" cy="207861"/>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3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DC Motors w</a:t>
            </a:r>
            <a:r>
              <a:rPr lang="en-US" dirty="0"/>
              <a:t>/ Rear Mounts </a:t>
            </a:r>
            <a:r>
              <a:rPr lang="en-US" dirty="0" smtClean="0"/>
              <a:t>and Encoder Magnets (E)</a:t>
            </a:r>
          </a:p>
          <a:p>
            <a:endParaRPr lang="en-US" dirty="0" smtClean="0"/>
          </a:p>
          <a:p>
            <a:endParaRPr lang="en-US" dirty="0" smtClean="0"/>
          </a:p>
          <a:p>
            <a:endParaRPr lang="en-US" dirty="0" smtClean="0"/>
          </a:p>
          <a:p>
            <a:r>
              <a:rPr lang="en-US" dirty="0" smtClean="0"/>
              <a:t>2x Front Motor </a:t>
            </a:r>
            <a:r>
              <a:rPr lang="en-US" dirty="0"/>
              <a:t>Mounts </a:t>
            </a:r>
            <a:r>
              <a:rPr lang="en-US" dirty="0" smtClean="0"/>
              <a:t>(F)</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a:t>
            </a:r>
            <a:r>
              <a:rPr lang="en-US" dirty="0" smtClean="0"/>
              <a:t>(F) </a:t>
            </a:r>
            <a:r>
              <a:rPr lang="en-US" dirty="0"/>
              <a:t>onto the protruding eyelet on the front of a Motor </a:t>
            </a:r>
            <a:r>
              <a:rPr lang="en-US" dirty="0" smtClean="0"/>
              <a:t>(E).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11" name="Picture 10" descr="Front motor mount">
            <a:hlinkClick r:id="rId2"/>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4"/>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3034695" y="3311094"/>
            <a:ext cx="3224893" cy="2040576"/>
          </a:xfrm>
          <a:prstGeom prst="rect">
            <a:avLst/>
          </a:prstGeom>
          <a:noFill/>
          <a:ln>
            <a:noFill/>
          </a:ln>
        </p:spPr>
      </p:pic>
      <p:pic>
        <p:nvPicPr>
          <p:cNvPr id="13" name="Picture 12" descr="Both rear motor mounts on the motors">
            <a:hlinkClick r:id="rId6"/>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7421336" y="2349600"/>
            <a:ext cx="2040890" cy="1673225"/>
          </a:xfrm>
          <a:prstGeom prst="rect">
            <a:avLst/>
          </a:prstGeom>
          <a:noFill/>
          <a:ln>
            <a:noFill/>
          </a:ln>
        </p:spPr>
      </p:pic>
      <p:pic>
        <p:nvPicPr>
          <p:cNvPr id="15" name="Picture 14" descr="Front motor mount">
            <a:hlinkClick r:id="rId8"/>
          </p:cNvPr>
          <p:cNvPicPr/>
          <p:nvPr/>
        </p:nvPicPr>
        <p:blipFill>
          <a:blip r:embed="rId9" cstate="email">
            <a:extLst>
              <a:ext uri="{BEBA8EAE-BF5A-486C-A8C5-ECC9F3942E4B}">
                <a14:imgProps xmlns:a14="http://schemas.microsoft.com/office/drawing/2010/main">
                  <a14:imgLayer r:embed="rId10">
                    <a14:imgEffect>
                      <a14:backgroundRemoval t="3659" b="95528" l="797" r="100000">
                        <a14:backgroundMark x1="50598" y1="68293" x2="50598" y2="68293"/>
                      </a14:backgroundRemoval>
                    </a14:imgEffect>
                  </a14:imgLayer>
                </a14:imgProps>
              </a:ext>
              <a:ext uri="{28A0092B-C50C-407E-A947-70E740481C1C}">
                <a14:useLocalDpi xmlns:a14="http://schemas.microsoft.com/office/drawing/2010/main"/>
              </a:ext>
            </a:extLst>
          </a:blip>
          <a:srcRect/>
          <a:stretch>
            <a:fillRect/>
          </a:stretch>
        </p:blipFill>
        <p:spPr bwMode="auto">
          <a:xfrm>
            <a:off x="7239001" y="4670425"/>
            <a:ext cx="1550670" cy="1501775"/>
          </a:xfrm>
          <a:prstGeom prst="rect">
            <a:avLst/>
          </a:prstGeom>
          <a:noFill/>
          <a:ln>
            <a:noFill/>
          </a:ln>
        </p:spPr>
      </p:pic>
      <p:sp>
        <p:nvSpPr>
          <p:cNvPr id="10"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13</a:t>
            </a:fld>
            <a:endParaRPr lang="en-US" dirty="0"/>
          </a:p>
        </p:txBody>
      </p:sp>
      <p:sp>
        <p:nvSpPr>
          <p:cNvPr id="3" name="TextBox 2"/>
          <p:cNvSpPr txBox="1"/>
          <p:nvPr/>
        </p:nvSpPr>
        <p:spPr>
          <a:xfrm>
            <a:off x="5123058" y="3311094"/>
            <a:ext cx="782916"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BACK</a:t>
            </a:r>
          </a:p>
        </p:txBody>
      </p:sp>
      <p:sp>
        <p:nvSpPr>
          <p:cNvPr id="16" name="TextBox 15"/>
          <p:cNvSpPr txBox="1"/>
          <p:nvPr/>
        </p:nvSpPr>
        <p:spPr>
          <a:xfrm>
            <a:off x="3249559" y="4670425"/>
            <a:ext cx="991840"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FRONT</a:t>
            </a:r>
          </a:p>
        </p:txBody>
      </p:sp>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a:t>
            </a:r>
            <a:r>
              <a:rPr lang="en-US" dirty="0" smtClean="0"/>
              <a:t>the Chassis </a:t>
            </a:r>
            <a:r>
              <a:rPr lang="en-US" dirty="0"/>
              <a:t>Bottom </a:t>
            </a:r>
            <a:r>
              <a:rPr lang="en-US" dirty="0" smtClean="0"/>
              <a:t>Plate (C).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3686024" y="2503486"/>
            <a:ext cx="4813601" cy="3151642"/>
          </a:xfrm>
          <a:prstGeom prst="rect">
            <a:avLst/>
          </a:prstGeom>
          <a:noFill/>
          <a:ln>
            <a:noFill/>
          </a:ln>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14</a:t>
            </a:r>
            <a:endParaRPr lang="en-US" dirty="0"/>
          </a:p>
        </p:txBody>
      </p:sp>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(G)</a:t>
            </a:r>
          </a:p>
          <a:p>
            <a:endParaRPr lang="en-US" dirty="0"/>
          </a:p>
          <a:p>
            <a:endParaRPr lang="en-US" dirty="0" smtClean="0"/>
          </a:p>
          <a:p>
            <a:endParaRPr lang="en-US" dirty="0" smtClean="0"/>
          </a:p>
          <a:p>
            <a:r>
              <a:rPr lang="en-US" dirty="0" smtClean="0"/>
              <a:t>1x Nub Caster (H)</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a:t>
            </a:r>
            <a:r>
              <a:rPr lang="en-US" dirty="0" smtClean="0"/>
              <a:t>(G) </a:t>
            </a:r>
            <a:r>
              <a:rPr lang="en-US" dirty="0"/>
              <a:t>onto the plastic shaft of a Motor </a:t>
            </a:r>
            <a:r>
              <a:rPr lang="en-US" dirty="0" smtClean="0"/>
              <a:t>(E).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a:t>
            </a:r>
            <a:r>
              <a:rPr lang="en-US" dirty="0" smtClean="0"/>
              <a:t>(H) </a:t>
            </a:r>
            <a:r>
              <a:rPr lang="en-US" dirty="0"/>
              <a:t>into the slot on the back of the Bottom Chassis Plate assembly. Make sure the Nub Caster is on the side opposite the motors (the </a:t>
            </a:r>
            <a:r>
              <a:rPr lang="en-US" dirty="0" smtClean="0"/>
              <a:t>under-side)</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13" name="Picture 12" descr="Slide on a wheel">
            <a:hlinkClick r:id="rId2"/>
          </p:cNvPr>
          <p:cNvPicPr/>
          <p:nvPr/>
        </p:nvPicPr>
        <p:blipFill rotWithShape="1">
          <a:blip r:embed="rId3" cstate="print">
            <a:extLst>
              <a:ext uri="{28A0092B-C50C-407E-A947-70E740481C1C}">
                <a14:useLocalDpi xmlns:a14="http://schemas.microsoft.com/office/drawing/2010/main"/>
              </a:ext>
            </a:extLst>
          </a:blip>
          <a:srcRect/>
          <a:stretch/>
        </p:blipFill>
        <p:spPr bwMode="auto">
          <a:xfrm>
            <a:off x="607484" y="2931638"/>
            <a:ext cx="2473779" cy="2096305"/>
          </a:xfrm>
          <a:prstGeom prst="rect">
            <a:avLst/>
          </a:prstGeom>
          <a:noFill/>
          <a:ln>
            <a:noFill/>
          </a:ln>
        </p:spPr>
      </p:pic>
      <p:pic>
        <p:nvPicPr>
          <p:cNvPr id="11" name="Picture 10" descr="Nub caster">
            <a:hlinkClick r:id="rId4"/>
          </p:cNvPr>
          <p:cNvPicPr/>
          <p:nvPr/>
        </p:nvPicPr>
        <p:blipFill>
          <a:blip r:embed="rId5" cstate="email">
            <a:extLst>
              <a:ext uri="{BEBA8EAE-BF5A-486C-A8C5-ECC9F3942E4B}">
                <a14:imgProps xmlns:a14="http://schemas.microsoft.com/office/drawing/2010/main">
                  <a14:imgLayer r:embed="rId6">
                    <a14:imgEffect>
                      <a14:backgroundRemoval t="10000" b="90000" l="10000" r="90000">
                        <a14:backgroundMark x1="55000" y1="33732" x2="55000" y2="33732"/>
                      </a14:backgroundRemoval>
                    </a14:imgEffect>
                  </a14:imgLayer>
                </a14:imgProps>
              </a:ext>
              <a:ext uri="{28A0092B-C50C-407E-A947-70E740481C1C}">
                <a14:useLocalDpi xmlns:a14="http://schemas.microsoft.com/office/drawing/2010/main"/>
              </a:ext>
            </a:extLst>
          </a:blip>
          <a:srcRect/>
          <a:stretch>
            <a:fillRect/>
          </a:stretch>
        </p:blipFill>
        <p:spPr bwMode="auto">
          <a:xfrm>
            <a:off x="9176658" y="4158627"/>
            <a:ext cx="1746885" cy="1738630"/>
          </a:xfrm>
          <a:prstGeom prst="rect">
            <a:avLst/>
          </a:prstGeom>
          <a:noFill/>
          <a:ln>
            <a:noFill/>
          </a:ln>
        </p:spPr>
      </p:pic>
      <p:pic>
        <p:nvPicPr>
          <p:cNvPr id="12" name="Picture 11" descr="Product Image"/>
          <p:cNvPicPr/>
          <p:nvPr/>
        </p:nvPicPr>
        <p:blipFill>
          <a:blip r:embed="rId7">
            <a:extLst>
              <a:ext uri="{28A0092B-C50C-407E-A947-70E740481C1C}">
                <a14:useLocalDpi xmlns:a14="http://schemas.microsoft.com/office/drawing/2010/main"/>
              </a:ext>
            </a:extLst>
          </a:blip>
          <a:srcRect/>
          <a:stretch>
            <a:fillRect/>
          </a:stretch>
        </p:blipFill>
        <p:spPr bwMode="auto">
          <a:xfrm>
            <a:off x="9339769" y="2076985"/>
            <a:ext cx="1828800" cy="1609090"/>
          </a:xfrm>
          <a:prstGeom prst="rect">
            <a:avLst/>
          </a:prstGeom>
          <a:noFill/>
          <a:ln>
            <a:noFill/>
          </a:ln>
        </p:spPr>
      </p:pic>
      <p:sp>
        <p:nvSpPr>
          <p:cNvPr id="1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15</a:t>
            </a:r>
            <a:endParaRPr lang="en-US" dirty="0"/>
          </a:p>
        </p:txBody>
      </p:sp>
      <p:sp>
        <p:nvSpPr>
          <p:cNvPr id="19" name="Rectangle 18"/>
          <p:cNvSpPr/>
          <p:nvPr/>
        </p:nvSpPr>
        <p:spPr>
          <a:xfrm rot="2345193">
            <a:off x="7224114" y="4356305"/>
            <a:ext cx="592313" cy="531900"/>
          </a:xfrm>
          <a:prstGeom prst="rect">
            <a:avLst/>
          </a:prstGeom>
          <a:noFill/>
          <a:ln w="444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868093" y="2931638"/>
            <a:ext cx="1967881" cy="2086116"/>
          </a:xfrm>
          <a:prstGeom prst="rect">
            <a:avLst/>
          </a:prstGeom>
        </p:spPr>
      </p:pic>
      <p:cxnSp>
        <p:nvCxnSpPr>
          <p:cNvPr id="6" name="Straight Arrow Connector 5"/>
          <p:cNvCxnSpPr/>
          <p:nvPr/>
        </p:nvCxnSpPr>
        <p:spPr>
          <a:xfrm flipH="1" flipV="1">
            <a:off x="7049331" y="4673600"/>
            <a:ext cx="2370418" cy="70244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rot="2345193">
            <a:off x="6772564" y="4558423"/>
            <a:ext cx="217716" cy="264599"/>
          </a:xfrm>
          <a:prstGeom prst="rect">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a:t>
            </a:r>
            <a:r>
              <a:rPr lang="en-US" dirty="0" smtClean="0"/>
              <a:t>(I) </a:t>
            </a:r>
            <a:r>
              <a:rPr lang="en-US" dirty="0"/>
              <a:t>into the diagonal slots on the four corners of the </a:t>
            </a:r>
            <a:r>
              <a:rPr lang="en-US" dirty="0" smtClean="0"/>
              <a:t>Chassis Bottom Plate </a:t>
            </a:r>
            <a:r>
              <a:rPr lang="en-US" dirty="0"/>
              <a:t>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14338" name="Picture 2" descr="20160226_15350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ide strut">
            <a:hlinkClick r:id="rId3"/>
          </p:cNvPr>
          <p:cNvPicPr/>
          <p:nvPr/>
        </p:nvPicPr>
        <p:blipFill>
          <a:blip r:embed="rId4" cstate="email">
            <a:extLst>
              <a:ext uri="{BEBA8EAE-BF5A-486C-A8C5-ECC9F3942E4B}">
                <a14:imgProps xmlns:a14="http://schemas.microsoft.com/office/drawing/2010/main">
                  <a14:imgLayer r:embed="rId5">
                    <a14:imgEffect>
                      <a14:backgroundRemoval t="0" b="99095" l="9589" r="89726">
                        <a14:backgroundMark x1="52283" y1="51810" x2="52283" y2="51810"/>
                        <a14:backgroundMark x1="52740" y1="12443" x2="52740" y2="12443"/>
                        <a14:backgroundMark x1="49315" y1="93213" x2="49315" y2="93213"/>
                        <a14:backgroundMark x1="50685" y1="70814" x2="50685" y2="70814"/>
                        <a14:backgroundMark x1="63242" y1="64253" x2="63242" y2="64253"/>
                        <a14:backgroundMark x1="69406" y1="52715" x2="69406" y2="52715"/>
                        <a14:backgroundMark x1="62785" y1="38914" x2="62785" y2="38914"/>
                        <a14:backgroundMark x1="49772" y1="33937" x2="49772" y2="33937"/>
                        <a14:backgroundMark x1="36073" y1="39367" x2="36073" y2="39367"/>
                        <a14:backgroundMark x1="31735" y1="51810" x2="31735" y2="51810"/>
                        <a14:backgroundMark x1="36758" y1="65158" x2="36758" y2="65158"/>
                      </a14:backgroundRemoval>
                    </a14:imgEffect>
                  </a14:imgLayer>
                </a14:imgProps>
              </a:ext>
              <a:ext uri="{28A0092B-C50C-407E-A947-70E740481C1C}">
                <a14:useLocalDpi xmlns:a14="http://schemas.microsoft.com/office/drawing/2010/main"/>
              </a:ext>
            </a:extLst>
          </a:blip>
          <a:srcRect/>
          <a:stretch>
            <a:fillRect/>
          </a:stretch>
        </p:blipFill>
        <p:spPr bwMode="auto">
          <a:xfrm>
            <a:off x="8956221" y="2051896"/>
            <a:ext cx="1820545" cy="1836420"/>
          </a:xfrm>
          <a:prstGeom prst="rect">
            <a:avLst/>
          </a:prstGeom>
          <a:noFill/>
          <a:ln>
            <a:noFill/>
          </a:ln>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16</a:t>
            </a:r>
            <a:endParaRPr lang="en-US" dirty="0"/>
          </a:p>
        </p:txBody>
      </p:sp>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(J).  Use care to follow battery polarity.</a:t>
            </a:r>
            <a:endParaRPr lang="en-US" dirty="0"/>
          </a:p>
          <a:p>
            <a:r>
              <a:rPr lang="en-US" dirty="0" smtClean="0"/>
              <a:t>Attach the battery cable (V) to the holder.</a:t>
            </a:r>
            <a:endParaRPr lang="en-US" dirty="0"/>
          </a:p>
          <a:p>
            <a:r>
              <a:rPr lang="en-US" dirty="0" smtClean="0"/>
              <a:t>Place battery assembly onto Chassis Bottom plate closest to the nub caster.  Place the assembly so the wire is out the back.  </a:t>
            </a:r>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Holder (w/6 AA Batteries) (J)</a:t>
            </a:r>
          </a:p>
          <a:p>
            <a:endParaRPr lang="en-US" dirty="0"/>
          </a:p>
          <a:p>
            <a:endParaRPr lang="en-US" dirty="0" smtClean="0"/>
          </a:p>
          <a:p>
            <a:r>
              <a:rPr lang="en-US" dirty="0" smtClean="0"/>
              <a:t>1x Battery Cable (V)</a:t>
            </a:r>
          </a:p>
          <a:p>
            <a:endParaRPr lang="en-US" dirty="0"/>
          </a:p>
          <a:p>
            <a:endParaRPr lang="en-US" dirty="0"/>
          </a:p>
        </p:txBody>
      </p:sp>
      <p:sp>
        <p:nvSpPr>
          <p:cNvPr id="5" name="Title 4"/>
          <p:cNvSpPr>
            <a:spLocks noGrp="1"/>
          </p:cNvSpPr>
          <p:nvPr>
            <p:ph type="title"/>
          </p:nvPr>
        </p:nvSpPr>
        <p:spPr/>
        <p:txBody>
          <a:bodyPr/>
          <a:lstStyle/>
          <a:p>
            <a:r>
              <a:rPr lang="en-US" dirty="0" smtClean="0"/>
              <a:t>Battery 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17</a:t>
            </a:r>
            <a:endParaRPr lang="en-US"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632200" y="3859248"/>
            <a:ext cx="3194046" cy="2795070"/>
          </a:xfrm>
          <a:prstGeom prst="rect">
            <a:avLst/>
          </a:prstGeom>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a:t>
            </a:r>
            <a:r>
              <a:rPr lang="en-US" dirty="0" smtClean="0"/>
              <a:t>(K) </a:t>
            </a:r>
            <a:r>
              <a:rPr lang="en-US" dirty="0"/>
              <a:t>into the vertical slots in the back of the C</a:t>
            </a:r>
            <a:r>
              <a:rPr lang="en-US" dirty="0" smtClean="0"/>
              <a:t>hassis </a:t>
            </a:r>
            <a:r>
              <a:rPr lang="en-US" dirty="0"/>
              <a:t>T</a:t>
            </a:r>
            <a:r>
              <a:rPr lang="en-US" dirty="0" smtClean="0"/>
              <a:t>op </a:t>
            </a:r>
            <a:r>
              <a:rPr lang="en-US" dirty="0"/>
              <a:t>P</a:t>
            </a:r>
            <a:r>
              <a:rPr lang="en-US" dirty="0" smtClean="0"/>
              <a:t>late (L) </a:t>
            </a:r>
            <a:r>
              <a:rPr lang="en-US" dirty="0"/>
              <a:t>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10" name="Picture 9" descr="Mainboard mount">
            <a:hlinkClick r:id="rId2"/>
          </p:cNvPr>
          <p:cNvPicPr/>
          <p:nvPr/>
        </p:nvPicPr>
        <p:blipFill>
          <a:blip r:embed="rId3" cstate="email">
            <a:extLst>
              <a:ext uri="{BEBA8EAE-BF5A-486C-A8C5-ECC9F3942E4B}">
                <a14:imgProps xmlns:a14="http://schemas.microsoft.com/office/drawing/2010/main">
                  <a14:imgLayer r:embed="rId4">
                    <a14:imgEffect>
                      <a14:backgroundRemoval t="16000" b="91667" l="2006" r="97135">
                        <a14:backgroundMark x1="51003" y1="77000" x2="51003" y2="77000"/>
                        <a14:backgroundMark x1="91691" y1="50667" x2="92837" y2="50667"/>
                      </a14:backgroundRemoval>
                    </a14:imgEffect>
                  </a14:imgLayer>
                </a14:imgProps>
              </a:ext>
              <a:ext uri="{28A0092B-C50C-407E-A947-70E740481C1C}">
                <a14:useLocalDpi xmlns:a14="http://schemas.microsoft.com/office/drawing/2010/main"/>
              </a:ext>
            </a:extLst>
          </a:blip>
          <a:srcRect/>
          <a:stretch>
            <a:fillRect/>
          </a:stretch>
        </p:blipFill>
        <p:spPr bwMode="auto">
          <a:xfrm>
            <a:off x="8748226" y="1611834"/>
            <a:ext cx="2146935" cy="1838325"/>
          </a:xfrm>
          <a:prstGeom prst="rect">
            <a:avLst/>
          </a:prstGeom>
          <a:noFill/>
          <a:ln>
            <a:noFill/>
          </a:ln>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48226" y="3710475"/>
            <a:ext cx="2203859" cy="2614386"/>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18</a:t>
            </a:r>
            <a:endParaRPr lang="en-US" dirty="0"/>
          </a:p>
        </p:txBody>
      </p:sp>
      <p:pic>
        <p:nvPicPr>
          <p:cNvPr id="7" name="Picture 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7484" y="3332156"/>
            <a:ext cx="3407303" cy="3252759"/>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161741" y="3898858"/>
            <a:ext cx="3198813" cy="1871133"/>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5" y="1604433"/>
            <a:ext cx="7612388" cy="4567767"/>
          </a:xfrm>
        </p:spPr>
        <p:txBody>
          <a:bodyPr/>
          <a:lstStyle/>
          <a:p>
            <a:r>
              <a:rPr lang="en-US" dirty="0"/>
              <a:t>Route the </a:t>
            </a:r>
            <a:r>
              <a:rPr lang="en-US" dirty="0" smtClean="0"/>
              <a:t>Cables</a:t>
            </a:r>
          </a:p>
          <a:p>
            <a:r>
              <a:rPr lang="en-US" dirty="0" smtClean="0"/>
              <a:t>Position </a:t>
            </a:r>
            <a:r>
              <a:rPr lang="en-US" dirty="0"/>
              <a:t>the </a:t>
            </a:r>
            <a:r>
              <a:rPr lang="en-US" dirty="0" smtClean="0"/>
              <a:t>Chassis Top Plate </a:t>
            </a:r>
            <a:r>
              <a:rPr lang="en-US" dirty="0"/>
              <a:t>over the </a:t>
            </a:r>
            <a:r>
              <a:rPr lang="en-US" dirty="0" smtClean="0"/>
              <a:t>Chassis Bottom Plate </a:t>
            </a:r>
            <a:r>
              <a:rPr lang="en-US" dirty="0"/>
              <a:t>– </a:t>
            </a:r>
            <a:r>
              <a:rPr lang="en-US" dirty="0" smtClean="0"/>
              <a:t>do </a:t>
            </a:r>
            <a:r>
              <a:rPr lang="en-US" dirty="0"/>
              <a:t>not snap the two plates together yet. Make sure that the front sides of each plate line up</a:t>
            </a:r>
            <a:r>
              <a:rPr lang="en-US" dirty="0" smtClean="0"/>
              <a:t>.  Mainboard Mounts to the back on top plate, nub caster to the back on bottom plate.</a:t>
            </a:r>
            <a:endParaRPr lang="en-US" dirty="0"/>
          </a:p>
          <a:p>
            <a:r>
              <a:rPr lang="en-US" dirty="0"/>
              <a:t>Route the wires and cables through the left and right oval slots in the </a:t>
            </a:r>
            <a:r>
              <a:rPr lang="en-US" dirty="0" smtClean="0"/>
              <a:t>Chassis Top </a:t>
            </a:r>
            <a:r>
              <a:rPr lang="en-US" dirty="0"/>
              <a:t>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pic>
        <p:nvPicPr>
          <p:cNvPr id="10242" name="Picture 2" descr="20160226_1539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219873" y="3483016"/>
            <a:ext cx="3715967" cy="302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19</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a:t>
            </a:r>
            <a:r>
              <a:rPr lang="en-US" dirty="0" smtClean="0"/>
              <a:t>Chassis Top Plate Assembly to Chassis Bottom Plate Assembly</a:t>
            </a:r>
            <a:endParaRPr lang="en-US" dirty="0"/>
          </a:p>
          <a:p>
            <a:r>
              <a:rPr lang="en-US" dirty="0"/>
              <a:t>Line up the </a:t>
            </a:r>
            <a:r>
              <a:rPr lang="en-US" dirty="0" smtClean="0"/>
              <a:t>Chassis Top Plate </a:t>
            </a:r>
            <a:r>
              <a:rPr lang="en-US" dirty="0"/>
              <a:t>on top of all the struts, and carefully snap the </a:t>
            </a:r>
            <a:r>
              <a:rPr lang="en-US" dirty="0" smtClean="0"/>
              <a:t>Chassis Top Plate </a:t>
            </a:r>
            <a:r>
              <a:rPr lang="en-US" dirty="0"/>
              <a:t>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p>
          <a:p>
            <a:r>
              <a:rPr lang="en-US" dirty="0" smtClean="0"/>
              <a:t>TIP: Start with a Side Strut.  Press the top plate onto the strut, then work your way around in a clockwise direction pressing the motor mounts and side strut mounts into the top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p>
          <a:p>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
        <p:nvSpPr>
          <p:cNvPr id="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20</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a:t>
            </a:r>
            <a:r>
              <a:rPr lang="en-US" sz="2000" dirty="0" smtClean="0"/>
              <a:t>(A) </a:t>
            </a:r>
            <a:r>
              <a:rPr lang="en-US" sz="2000" dirty="0"/>
              <a:t>snaps into the notches on the Mainboard Mounts </a:t>
            </a:r>
            <a:r>
              <a:rPr lang="en-US" sz="2000" dirty="0" smtClean="0"/>
              <a:t>(K) </a:t>
            </a:r>
            <a:r>
              <a:rPr lang="en-US" sz="2000" dirty="0"/>
              <a:t>it will not be down to the lowest notch. Make sure the power jack is facing the left side of the robot (the Mainboard mounts should be closest to you). Push gently and evenly until it snaps into place. </a:t>
            </a:r>
          </a:p>
          <a:p>
            <a:r>
              <a:rPr lang="en-US" sz="2000" dirty="0"/>
              <a:t>NOTE: While applying downward </a:t>
            </a:r>
            <a:br>
              <a:rPr lang="en-US" sz="2000" dirty="0"/>
            </a:br>
            <a:r>
              <a:rPr lang="en-US" sz="2000" dirty="0" smtClean="0"/>
              <a:t>pressure </a:t>
            </a:r>
            <a:r>
              <a:rPr lang="en-US" sz="2000" dirty="0"/>
              <a:t>to the board, gently expand </a:t>
            </a:r>
            <a:r>
              <a:rPr lang="en-US" sz="2000" dirty="0" smtClean="0"/>
              <a:t/>
            </a:r>
            <a:br>
              <a:rPr lang="en-US" sz="2000" dirty="0" smtClean="0"/>
            </a:br>
            <a:r>
              <a:rPr lang="en-US" sz="2000" dirty="0" smtClean="0"/>
              <a:t>one </a:t>
            </a:r>
            <a:r>
              <a:rPr lang="en-US" sz="2000" dirty="0"/>
              <a:t>of the mount legs, and repeat on </a:t>
            </a:r>
            <a:r>
              <a:rPr lang="en-US" sz="2000" dirty="0" smtClean="0"/>
              <a:t/>
            </a:r>
            <a:br>
              <a:rPr lang="en-US" sz="2000" dirty="0" smtClean="0"/>
            </a:br>
            <a:r>
              <a:rPr lang="en-US" sz="2000" dirty="0" smtClean="0"/>
              <a:t>the </a:t>
            </a:r>
            <a:r>
              <a:rPr lang="en-US" sz="2000" dirty="0"/>
              <a:t>other until the mainboard is </a:t>
            </a:r>
            <a:r>
              <a:rPr lang="en-US" sz="2000" dirty="0" smtClean="0"/>
              <a:t/>
            </a:r>
            <a:br>
              <a:rPr lang="en-US" sz="2000" dirty="0" smtClean="0"/>
            </a:br>
            <a:r>
              <a:rPr lang="en-US" sz="2000" dirty="0" smtClean="0"/>
              <a:t>securely </a:t>
            </a:r>
            <a:r>
              <a:rPr lang="en-US" sz="2000" dirty="0"/>
              <a:t>held in the Mainboard </a:t>
            </a:r>
            <a:r>
              <a:rPr lang="en-US" sz="2000" dirty="0" smtClean="0"/>
              <a:t/>
            </a:r>
            <a:br>
              <a:rPr lang="en-US" sz="2000" dirty="0" smtClean="0"/>
            </a:br>
            <a:r>
              <a:rPr lang="en-US" sz="2000" dirty="0" smtClean="0"/>
              <a:t>Mounts </a:t>
            </a:r>
            <a:r>
              <a:rPr lang="en-US" sz="2000" dirty="0"/>
              <a:t>(the Mainboard should not </a:t>
            </a:r>
            <a:r>
              <a:rPr lang="en-US" sz="2000" dirty="0" smtClean="0"/>
              <a:t/>
            </a:r>
            <a:br>
              <a:rPr lang="en-US" sz="2000" dirty="0" smtClean="0"/>
            </a:br>
            <a:r>
              <a:rPr lang="en-US" sz="2000" dirty="0" smtClean="0"/>
              <a:t>move </a:t>
            </a:r>
            <a:r>
              <a:rPr lang="en-US" sz="2000" dirty="0"/>
              <a:t>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101 (A)</a:t>
            </a:r>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22530" name="Picture 2" descr="20160226_155206"/>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879286" y="3219854"/>
            <a:ext cx="3758525" cy="30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3" cstate="email">
            <a:extLst>
              <a:ext uri="{28A0092B-C50C-407E-A947-70E740481C1C}">
                <a14:useLocalDpi xmlns:a14="http://schemas.microsoft.com/office/drawing/2010/main"/>
              </a:ext>
            </a:extLst>
          </a:blip>
          <a:stretch>
            <a:fillRect/>
          </a:stretch>
        </p:blipFill>
        <p:spPr>
          <a:xfrm>
            <a:off x="8637811" y="2212705"/>
            <a:ext cx="2432685" cy="2244725"/>
          </a:xfrm>
          <a:prstGeom prst="rect">
            <a:avLst/>
          </a:prstGeom>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21</a:t>
            </a: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06758" y="4993182"/>
            <a:ext cx="3857625" cy="1286934"/>
          </a:xfrm>
          <a:prstGeom prst="rect">
            <a:avLst/>
          </a:prstGeom>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(B) to the Arduino 101 (A).</a:t>
            </a:r>
          </a:p>
          <a:p>
            <a:r>
              <a:rPr lang="en-US" sz="2000" dirty="0" smtClean="0"/>
              <a:t>Match the shape of the shield to the shape of the 101.</a:t>
            </a:r>
          </a:p>
          <a:p>
            <a:r>
              <a:rPr lang="en-US" sz="2000" dirty="0" smtClean="0"/>
              <a:t>Align all of the pins from the shield to the header of the Arduino 101 and gently press the shield onto the mainboard.</a:t>
            </a:r>
          </a:p>
          <a:p>
            <a:r>
              <a:rPr lang="en-US" sz="2000" dirty="0" smtClean="0"/>
              <a:t>Align the shield all the way to the right (the white connector on the shield needs to be over the USB/power connector edge of the 101)</a:t>
            </a:r>
            <a:endParaRPr lang="en-US" sz="2000" dirty="0"/>
          </a:p>
        </p:txBody>
      </p:sp>
      <p:sp>
        <p:nvSpPr>
          <p:cNvPr id="4" name="Content Placeholder 3"/>
          <p:cNvSpPr>
            <a:spLocks noGrp="1"/>
          </p:cNvSpPr>
          <p:nvPr>
            <p:ph sz="half" idx="13"/>
          </p:nvPr>
        </p:nvSpPr>
        <p:spPr>
          <a:xfrm>
            <a:off x="8637811" y="1604433"/>
            <a:ext cx="3259117" cy="4567767"/>
          </a:xfrm>
        </p:spPr>
        <p:txBody>
          <a:bodyPr/>
          <a:lstStyle/>
          <a:p>
            <a:r>
              <a:rPr lang="en-US" dirty="0" smtClean="0"/>
              <a:t>1x </a:t>
            </a:r>
            <a:r>
              <a:rPr lang="en-US" dirty="0" err="1"/>
              <a:t>Ardumoto</a:t>
            </a:r>
            <a:r>
              <a:rPr lang="en-US" dirty="0"/>
              <a:t> </a:t>
            </a:r>
            <a:r>
              <a:rPr lang="en-US" dirty="0" smtClean="0"/>
              <a:t>Shield (B)</a:t>
            </a:r>
            <a:endParaRPr lang="en-US" dirty="0"/>
          </a:p>
        </p:txBody>
      </p:sp>
      <p:sp>
        <p:nvSpPr>
          <p:cNvPr id="5" name="Title 4"/>
          <p:cNvSpPr>
            <a:spLocks noGrp="1"/>
          </p:cNvSpPr>
          <p:nvPr>
            <p:ph type="title"/>
          </p:nvPr>
        </p:nvSpPr>
        <p:spPr/>
        <p:txBody>
          <a:bodyPr/>
          <a:lstStyle/>
          <a:p>
            <a:r>
              <a:rPr lang="en-US" dirty="0" smtClean="0"/>
              <a:t>Shield</a:t>
            </a:r>
            <a:endParaRPr lang="en-US" dirty="0"/>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22</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43382" y="4336510"/>
            <a:ext cx="2706313" cy="2430968"/>
          </a:xfrm>
          <a:prstGeom prst="rect">
            <a:avLst/>
          </a:prstGeom>
        </p:spPr>
      </p:pic>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415" b="99553" l="1047" r="99738">
                        <a14:foregroundMark x1="65183" y1="94192" x2="88809" y2="94713"/>
                        <a14:foregroundMark x1="88351" y1="95979" x2="66558" y2="96277"/>
                        <a14:foregroundMark x1="94895" y1="37081" x2="95092" y2="73790"/>
                        <a14:foregroundMark x1="87958" y1="97171" x2="66950" y2="96649"/>
                        <a14:backgroundMark x1="14594" y1="8042" x2="15641" y2="9308"/>
                        <a14:backgroundMark x1="89267" y1="83470" x2="92081" y2="84214"/>
                        <a14:backgroundMark x1="95812" y1="40953" x2="96270" y2="72003"/>
                        <a14:backgroundMark x1="94437" y1="88831" x2="89071" y2="95086"/>
                      </a14:backgroundRemoval>
                    </a14:imgEffect>
                  </a14:imgLayer>
                </a14:imgProps>
              </a:ext>
              <a:ext uri="{28A0092B-C50C-407E-A947-70E740481C1C}">
                <a14:useLocalDpi xmlns:a14="http://schemas.microsoft.com/office/drawing/2010/main"/>
              </a:ext>
            </a:extLst>
          </a:blip>
          <a:srcRect/>
          <a:stretch/>
        </p:blipFill>
        <p:spPr>
          <a:xfrm>
            <a:off x="8891811" y="2071104"/>
            <a:ext cx="3062390" cy="269139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3845" y="4336510"/>
            <a:ext cx="5774257" cy="2430968"/>
          </a:xfrm>
          <a:prstGeom prst="rect">
            <a:avLst/>
          </a:prstGeom>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570134" y="2414780"/>
            <a:ext cx="5010150" cy="3390900"/>
          </a:xfrm>
          <a:prstGeom prst="rect">
            <a:avLst/>
          </a:prstGeom>
        </p:spPr>
      </p:pic>
      <p:sp>
        <p:nvSpPr>
          <p:cNvPr id="2" name="Title 1"/>
          <p:cNvSpPr>
            <a:spLocks noGrp="1"/>
          </p:cNvSpPr>
          <p:nvPr>
            <p:ph type="title"/>
          </p:nvPr>
        </p:nvSpPr>
        <p:spPr/>
        <p:txBody>
          <a:bodyPr/>
          <a:lstStyle/>
          <a:p>
            <a:r>
              <a:rPr lang="en-US" dirty="0" smtClean="0"/>
              <a:t>Connect Motors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Motor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86824285"/>
              </p:ext>
            </p:extLst>
          </p:nvPr>
        </p:nvGraphicFramePr>
        <p:xfrm>
          <a:off x="607484" y="4442766"/>
          <a:ext cx="5687180" cy="1761808"/>
        </p:xfrm>
        <a:graphic>
          <a:graphicData uri="http://schemas.openxmlformats.org/drawingml/2006/table">
            <a:tbl>
              <a:tblPr firstRow="1" firstCol="1" bandRow="1"/>
              <a:tblGrid>
                <a:gridCol w="2719040"/>
                <a:gridCol w="296814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a:effectLst/>
                          <a:latin typeface="Intel Clear" panose="020B0604020203020204" pitchFamily="34" charset="0"/>
                          <a:ea typeface="Intel Clear" panose="020B0604020203020204" pitchFamily="34" charset="0"/>
                          <a:cs typeface="Intel Clear" panose="020B0604020203020204" pitchFamily="34" charset="0"/>
                        </a:rPr>
                        <a:t>Right Motor Jumper Wires</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B4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B3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Motor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Motor</a:t>
            </a:r>
            <a:r>
              <a:rPr kumimoji="0" lang="en-US" altLang="en-US" sz="2000" b="1" i="0" u="none" strike="noStrike" cap="none" normalizeH="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p:txBody>
      </p:sp>
      <p:graphicFrame>
        <p:nvGraphicFramePr>
          <p:cNvPr id="15" name="Content Placeholder 3"/>
          <p:cNvGraphicFramePr>
            <a:graphicFrameLocks/>
          </p:cNvGraphicFramePr>
          <p:nvPr>
            <p:extLst>
              <p:ext uri="{D42A27DB-BD31-4B8C-83A1-F6EECF244321}">
                <p14:modId xmlns:p14="http://schemas.microsoft.com/office/powerpoint/2010/main" val="1419015925"/>
              </p:ext>
            </p:extLst>
          </p:nvPr>
        </p:nvGraphicFramePr>
        <p:xfrm>
          <a:off x="607482" y="1790670"/>
          <a:ext cx="5725224" cy="1761808"/>
        </p:xfrm>
        <a:graphic>
          <a:graphicData uri="http://schemas.openxmlformats.org/drawingml/2006/table">
            <a:tbl>
              <a:tblPr firstRow="1" firstCol="1" bandRow="1"/>
              <a:tblGrid>
                <a:gridCol w="2687511"/>
                <a:gridCol w="3037713"/>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Left Motor 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A2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A1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pic>
        <p:nvPicPr>
          <p:cNvPr id="8194" name="Picture 2" descr="20160226_09233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23</a:t>
            </a:r>
            <a:endParaRPr lang="en-US" dirty="0"/>
          </a:p>
        </p:txBody>
      </p:sp>
      <p:sp>
        <p:nvSpPr>
          <p:cNvPr id="4" name="TextBox 3"/>
          <p:cNvSpPr txBox="1"/>
          <p:nvPr/>
        </p:nvSpPr>
        <p:spPr>
          <a:xfrm>
            <a:off x="6381883" y="1763379"/>
            <a:ext cx="5539184" cy="826895"/>
          </a:xfrm>
          <a:prstGeom prst="rect">
            <a:avLst/>
          </a:prstGeom>
          <a:noFill/>
          <a:ln>
            <a:noFill/>
          </a:ln>
        </p:spPr>
        <p:txBody>
          <a:bodyPr vert="horz" wrap="square" lIns="0" tIns="0" rIns="0" bIns="0" rtlCol="0">
            <a:noAutofit/>
          </a:bodyPr>
          <a:lstStyle/>
          <a:p>
            <a:r>
              <a:rPr lang="en-US" sz="2400" dirty="0" smtClean="0">
                <a:solidFill>
                  <a:srgbClr val="003C71"/>
                </a:solidFill>
              </a:rPr>
              <a:t>Add Male to Male Jumper wire from pin 11 to pin 9 of the </a:t>
            </a:r>
            <a:r>
              <a:rPr lang="en-US" sz="2400" dirty="0" err="1" smtClean="0">
                <a:solidFill>
                  <a:srgbClr val="003C71"/>
                </a:solidFill>
              </a:rPr>
              <a:t>Ardumoto</a:t>
            </a:r>
            <a:r>
              <a:rPr lang="en-US" sz="2400" dirty="0" smtClean="0">
                <a:solidFill>
                  <a:srgbClr val="003C71"/>
                </a:solidFill>
              </a:rPr>
              <a:t> Shield</a:t>
            </a:r>
          </a:p>
        </p:txBody>
      </p:sp>
      <p:graphicFrame>
        <p:nvGraphicFramePr>
          <p:cNvPr id="5" name="Table 4"/>
          <p:cNvGraphicFramePr>
            <a:graphicFrameLocks noGrp="1"/>
          </p:cNvGraphicFramePr>
          <p:nvPr>
            <p:extLst>
              <p:ext uri="{D42A27DB-BD31-4B8C-83A1-F6EECF244321}">
                <p14:modId xmlns:p14="http://schemas.microsoft.com/office/powerpoint/2010/main" val="3458313786"/>
              </p:ext>
            </p:extLst>
          </p:nvPr>
        </p:nvGraphicFramePr>
        <p:xfrm>
          <a:off x="6653298" y="5750164"/>
          <a:ext cx="4187232" cy="1097280"/>
        </p:xfrm>
        <a:graphic>
          <a:graphicData uri="http://schemas.openxmlformats.org/drawingml/2006/table">
            <a:tbl>
              <a:tblPr firstRow="1" bandRow="1">
                <a:tableStyleId>{5940675A-B579-460E-94D1-54222C63F5DA}</a:tableStyleId>
              </a:tblPr>
              <a:tblGrid>
                <a:gridCol w="697872"/>
                <a:gridCol w="697872"/>
                <a:gridCol w="697872"/>
                <a:gridCol w="697872"/>
                <a:gridCol w="697872"/>
                <a:gridCol w="697872"/>
              </a:tblGrid>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A</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B</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49767">
                <a:tc>
                  <a:txBody>
                    <a:bodyPr/>
                    <a:lstStyle/>
                    <a:p>
                      <a:endParaRPr lang="en-US" sz="1800" dirty="0"/>
                    </a:p>
                  </a:txBody>
                  <a:tcPr>
                    <a:lnT w="12700" cmpd="sng">
                      <a:noFill/>
                    </a:lnT>
                    <a:lnB w="12700" cmpd="sng">
                      <a:noFill/>
                    </a:lnB>
                    <a:pattFill prst="wdDnDiag">
                      <a:fgClr>
                        <a:schemeClr val="bg2"/>
                      </a:fgClr>
                      <a:bgClr>
                        <a:schemeClr val="bg1"/>
                      </a:bgClr>
                    </a:pattFill>
                  </a:tcPr>
                </a:tc>
                <a:tc>
                  <a:txBody>
                    <a:bodyPr/>
                    <a:lstStyle/>
                    <a:p>
                      <a:pPr algn="ctr"/>
                      <a:r>
                        <a:rPr lang="en-US" sz="1800" dirty="0" smtClean="0">
                          <a:solidFill>
                            <a:schemeClr val="bg1"/>
                          </a:solidFill>
                        </a:rPr>
                        <a:t>1</a:t>
                      </a:r>
                      <a:endParaRPr lang="en-US" sz="1800" dirty="0">
                        <a:solidFill>
                          <a:schemeClr val="bg1"/>
                        </a:solidFill>
                      </a:endParaRPr>
                    </a:p>
                  </a:txBody>
                  <a:tcPr>
                    <a:lnT w="12700" cmpd="sng">
                      <a:noFill/>
                    </a:lnT>
                    <a:lnB w="12700" cmpd="sng">
                      <a:noFill/>
                    </a:lnB>
                    <a:solidFill>
                      <a:schemeClr val="tx1"/>
                    </a:solidFill>
                  </a:tcPr>
                </a:tc>
                <a:tc>
                  <a:txBody>
                    <a:bodyPr/>
                    <a:lstStyle/>
                    <a:p>
                      <a:pPr algn="ctr"/>
                      <a:r>
                        <a:rPr lang="en-US" sz="1800" dirty="0" smtClean="0"/>
                        <a:t>2</a:t>
                      </a:r>
                      <a:endParaRPr lang="en-US" sz="1800" dirty="0"/>
                    </a:p>
                  </a:txBody>
                  <a:tcPr>
                    <a:lnT w="12700" cmpd="sng">
                      <a:noFill/>
                    </a:lnT>
                    <a:lnB w="12700" cmpd="sng">
                      <a:noFill/>
                    </a:lnB>
                    <a:solidFill>
                      <a:srgbClr val="FF0000"/>
                    </a:solidFill>
                  </a:tcPr>
                </a:tc>
                <a:tc>
                  <a:txBody>
                    <a:bodyPr/>
                    <a:lstStyle/>
                    <a:p>
                      <a:pPr algn="ctr"/>
                      <a:r>
                        <a:rPr lang="en-US" sz="1800" dirty="0" smtClean="0">
                          <a:solidFill>
                            <a:schemeClr val="tx1"/>
                          </a:solidFill>
                        </a:rPr>
                        <a:t>4</a:t>
                      </a:r>
                      <a:endParaRPr lang="en-US" sz="1800" dirty="0">
                        <a:solidFill>
                          <a:schemeClr val="tx1"/>
                        </a:solidFill>
                      </a:endParaRPr>
                    </a:p>
                  </a:txBody>
                  <a:tcPr>
                    <a:lnT w="12700" cmpd="sng">
                      <a:noFill/>
                    </a:lnT>
                    <a:lnB w="12700" cmpd="sng">
                      <a:noFill/>
                    </a:lnB>
                    <a:solidFill>
                      <a:srgbClr val="FF0000"/>
                    </a:solidFill>
                  </a:tcPr>
                </a:tc>
                <a:tc>
                  <a:txBody>
                    <a:bodyPr/>
                    <a:lstStyle/>
                    <a:p>
                      <a:pPr algn="ctr"/>
                      <a:r>
                        <a:rPr lang="en-US" sz="1800" dirty="0" smtClean="0">
                          <a:solidFill>
                            <a:schemeClr val="bg1"/>
                          </a:solidFill>
                        </a:rPr>
                        <a:t>3</a:t>
                      </a:r>
                      <a:endParaRPr lang="en-US" sz="1800" dirty="0">
                        <a:solidFill>
                          <a:schemeClr val="bg1"/>
                        </a:solidFill>
                      </a:endParaRPr>
                    </a:p>
                  </a:txBody>
                  <a:tcPr>
                    <a:lnT w="12700" cmpd="sng">
                      <a:noFill/>
                    </a:lnT>
                    <a:lnB w="12700" cmpd="sng">
                      <a:noFill/>
                    </a:lnB>
                    <a:solidFill>
                      <a:schemeClr val="tx1"/>
                    </a:solidFill>
                  </a:tcPr>
                </a:tc>
                <a:tc>
                  <a:txBody>
                    <a:bodyPr/>
                    <a:lstStyle/>
                    <a:p>
                      <a:endParaRPr lang="en-US" sz="1800" dirty="0"/>
                    </a:p>
                  </a:txBody>
                  <a:tcPr>
                    <a:lnT w="12700" cmpd="sng">
                      <a:noFill/>
                    </a:lnT>
                    <a:lnB w="12700" cmpd="sng">
                      <a:noFill/>
                    </a:lnB>
                    <a:pattFill prst="wdUpDiag">
                      <a:fgClr>
                        <a:schemeClr val="bg2"/>
                      </a:fgClr>
                      <a:bgClr>
                        <a:schemeClr val="bg1"/>
                      </a:bgClr>
                    </a:pattFill>
                  </a:tcPr>
                </a:tc>
              </a:tr>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Left</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Right</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2873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Motors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Motor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testMotor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24</a:t>
            </a:r>
            <a:endParaRPr lang="en-US" dirty="0"/>
          </a:p>
        </p:txBody>
      </p:sp>
    </p:spTree>
    <p:extLst>
      <p:ext uri="{BB962C8B-B14F-4D97-AF65-F5344CB8AC3E}">
        <p14:creationId xmlns:p14="http://schemas.microsoft.com/office/powerpoint/2010/main" val="304693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smtClean="0"/>
              <a:t>Speedway</a:t>
            </a:r>
            <a:br>
              <a:rPr lang="en-US" dirty="0" smtClean="0"/>
            </a:br>
            <a:r>
              <a:rPr lang="en-US" dirty="0"/>
              <a:t>	</a:t>
            </a:r>
            <a:r>
              <a:rPr lang="en-US" dirty="0" smtClean="0"/>
              <a:t>Basic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BasicCar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pPr lvl="2"/>
            <a:r>
              <a:rPr lang="en-GB" dirty="0">
                <a:cs typeface="Segoe UI" panose="020B0502040204020203" pitchFamily="34" charset="0"/>
              </a:rPr>
              <a:t>**Tilt/tap the </a:t>
            </a:r>
            <a:r>
              <a:rPr lang="en-GB" dirty="0" smtClean="0">
                <a:cs typeface="Segoe UI" panose="020B0502040204020203" pitchFamily="34" charset="0"/>
              </a:rPr>
              <a:t>Racer, at the Start Line of the Race track </a:t>
            </a:r>
            <a:r>
              <a:rPr lang="en-GB" dirty="0">
                <a:cs typeface="Segoe UI" panose="020B0502040204020203" pitchFamily="34" charset="0"/>
              </a:rPr>
              <a:t>to start the sketch</a:t>
            </a:r>
            <a:r>
              <a:rPr lang="en-GB" dirty="0" smtClean="0">
                <a:cs typeface="Segoe UI" panose="020B0502040204020203" pitchFamily="34" charset="0"/>
              </a:rPr>
              <a:t>**</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25</a:t>
            </a:r>
            <a:endParaRPr lang="en-US" dirty="0"/>
          </a:p>
        </p:txBody>
      </p:sp>
    </p:spTree>
    <p:extLst>
      <p:ext uri="{BB962C8B-B14F-4D97-AF65-F5344CB8AC3E}">
        <p14:creationId xmlns:p14="http://schemas.microsoft.com/office/powerpoint/2010/main" val="3194794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and cable</a:t>
            </a:r>
          </a:p>
          <a:p>
            <a:pPr lvl="2"/>
            <a:r>
              <a:rPr lang="en-US" dirty="0" smtClean="0"/>
              <a:t>Completed Chassis</a:t>
            </a:r>
          </a:p>
          <a:p>
            <a:pPr marL="457189" lvl="2" indent="0">
              <a:buNone/>
            </a:pP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27</a:t>
            </a:r>
            <a:endParaRPr lang="en-US" dirty="0"/>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28</a:t>
            </a:fld>
            <a:endParaRPr lang="en-US" dirty="0"/>
          </a:p>
        </p:txBody>
      </p:sp>
      <p:sp>
        <p:nvSpPr>
          <p:cNvPr id="3" name="Title 2"/>
          <p:cNvSpPr>
            <a:spLocks noGrp="1"/>
          </p:cNvSpPr>
          <p:nvPr>
            <p:ph type="title"/>
          </p:nvPr>
        </p:nvSpPr>
        <p:spPr/>
        <p:txBody>
          <a:bodyPr/>
          <a:lstStyle/>
          <a:p>
            <a:r>
              <a:rPr lang="en-US" dirty="0" smtClean="0"/>
              <a:t>Creating a 5V and GND Header </a:t>
            </a:r>
            <a:br>
              <a:rPr lang="en-US" dirty="0" smtClean="0"/>
            </a:br>
            <a:r>
              <a:rPr lang="en-US" dirty="0" smtClean="0"/>
              <a:t>  on the </a:t>
            </a:r>
            <a:r>
              <a:rPr lang="en-US" dirty="0" err="1" smtClean="0"/>
              <a:t>Ardumoto</a:t>
            </a:r>
            <a:r>
              <a:rPr lang="en-US" dirty="0" smtClean="0"/>
              <a:t> Shield</a:t>
            </a:r>
            <a:endParaRPr lang="en-US" dirty="0"/>
          </a:p>
        </p:txBody>
      </p:sp>
      <p:sp>
        <p:nvSpPr>
          <p:cNvPr id="4" name="Content Placeholder 3"/>
          <p:cNvSpPr>
            <a:spLocks noGrp="1"/>
          </p:cNvSpPr>
          <p:nvPr>
            <p:ph sz="quarter" idx="13"/>
          </p:nvPr>
        </p:nvSpPr>
        <p:spPr>
          <a:xfrm>
            <a:off x="607486" y="1604434"/>
            <a:ext cx="6221940" cy="4567767"/>
          </a:xfrm>
        </p:spPr>
        <p:txBody>
          <a:bodyPr/>
          <a:lstStyle/>
          <a:p>
            <a:r>
              <a:rPr lang="en-US" dirty="0" smtClean="0"/>
              <a:t>Some of our components need a 5V connection or a GND connection to the Arduino 101 through the </a:t>
            </a:r>
            <a:r>
              <a:rPr lang="en-US" dirty="0" err="1" smtClean="0"/>
              <a:t>Ardumoto</a:t>
            </a:r>
            <a:r>
              <a:rPr lang="en-US" dirty="0" smtClean="0"/>
              <a:t> Shield.</a:t>
            </a:r>
          </a:p>
          <a:p>
            <a:r>
              <a:rPr lang="en-US" dirty="0" smtClean="0"/>
              <a:t>We need more connection points...</a:t>
            </a:r>
          </a:p>
          <a:p>
            <a:r>
              <a:rPr lang="en-US" dirty="0" smtClean="0"/>
              <a:t>To meet this need we will create 2 Header Rails... one for 5V the other for GND. </a:t>
            </a:r>
          </a:p>
          <a:p>
            <a:r>
              <a:rPr lang="en-US" dirty="0" smtClean="0"/>
              <a:t>Connect a Male to Male jumper wire from the 5V pin to one of the headers, and another wire from the GND pin to the other header.</a:t>
            </a:r>
          </a:p>
          <a:p>
            <a:r>
              <a:rPr lang="en-US" dirty="0" smtClean="0"/>
              <a:t>We have enough connection points now.</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29426" y="1570037"/>
            <a:ext cx="5091641" cy="4595344"/>
          </a:xfrm>
          <a:prstGeom prst="rect">
            <a:avLst/>
          </a:prstGeom>
        </p:spPr>
      </p:pic>
    </p:spTree>
    <p:extLst>
      <p:ext uri="{BB962C8B-B14F-4D97-AF65-F5344CB8AC3E}">
        <p14:creationId xmlns:p14="http://schemas.microsoft.com/office/powerpoint/2010/main" val="23502251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LED(M)</a:t>
            </a:r>
          </a:p>
          <a:p>
            <a:endParaRPr lang="en-US" dirty="0" smtClean="0"/>
          </a:p>
          <a:p>
            <a:endParaRPr lang="en-US" dirty="0"/>
          </a:p>
          <a:p>
            <a:r>
              <a:rPr lang="en-US" dirty="0" smtClean="0"/>
              <a:t>1x LED Cable (O)</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cstate="print">
            <a:extLst>
              <a:ext uri="{28A0092B-C50C-407E-A947-70E740481C1C}">
                <a14:useLocalDpi xmlns:a14="http://schemas.microsoft.com/office/drawing/2010/main"/>
              </a:ext>
            </a:extLst>
          </a:blip>
          <a:stretch>
            <a:fillRect/>
          </a:stretch>
        </p:blipFill>
        <p:spPr>
          <a:xfrm>
            <a:off x="8904817" y="1981836"/>
            <a:ext cx="1061951" cy="777990"/>
          </a:xfrm>
          <a:prstGeom prst="rect">
            <a:avLst/>
          </a:prstGeom>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a:t>
            </a:r>
            <a:r>
              <a:rPr lang="en-US" dirty="0" smtClean="0"/>
              <a:t>LED(M) </a:t>
            </a:r>
            <a:r>
              <a:rPr lang="en-US" dirty="0"/>
              <a:t>into the LED </a:t>
            </a:r>
            <a:r>
              <a:rPr lang="en-US" dirty="0" smtClean="0"/>
              <a:t>Mount (N)</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7103238" y="1387324"/>
            <a:ext cx="1251851" cy="871497"/>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pic>
        <p:nvPicPr>
          <p:cNvPr id="17" name="Picture 16" descr="Image result for Addressable RGB LED"/>
          <p:cNvPicPr/>
          <p:nvPr/>
        </p:nvPicPr>
        <p:blipFill>
          <a:blip r:embed="rId8" cstate="email">
            <a:extLst>
              <a:ext uri="{28A0092B-C50C-407E-A947-70E740481C1C}">
                <a14:useLocalDpi xmlns:a14="http://schemas.microsoft.com/office/drawing/2010/main"/>
              </a:ext>
            </a:extLst>
          </a:blip>
          <a:srcRect/>
          <a:stretch>
            <a:fillRect/>
          </a:stretch>
        </p:blipFill>
        <p:spPr bwMode="auto">
          <a:xfrm>
            <a:off x="8904817" y="3137228"/>
            <a:ext cx="1425957" cy="1240577"/>
          </a:xfrm>
          <a:prstGeom prst="rect">
            <a:avLst/>
          </a:prstGeom>
          <a:noFill/>
          <a:extLst/>
        </p:spPr>
      </p:pic>
      <p:graphicFrame>
        <p:nvGraphicFramePr>
          <p:cNvPr id="2" name="Object 1"/>
          <p:cNvGraphicFramePr>
            <a:graphicFrameLocks noChangeAspect="1"/>
          </p:cNvGraphicFramePr>
          <p:nvPr>
            <p:extLst>
              <p:ext uri="{D42A27DB-BD31-4B8C-83A1-F6EECF244321}">
                <p14:modId xmlns:p14="http://schemas.microsoft.com/office/powerpoint/2010/main" val="2758747166"/>
              </p:ext>
            </p:extLst>
          </p:nvPr>
        </p:nvGraphicFramePr>
        <p:xfrm>
          <a:off x="8827693" y="4902328"/>
          <a:ext cx="2711450" cy="1779587"/>
        </p:xfrm>
        <a:graphic>
          <a:graphicData uri="http://schemas.openxmlformats.org/presentationml/2006/ole">
            <mc:AlternateContent xmlns:mc="http://schemas.openxmlformats.org/markup-compatibility/2006">
              <mc:Choice xmlns:v="urn:schemas-microsoft-com:vml" Requires="v">
                <p:oleObj spid="_x0000_s7221" name="Bitmap Image" r:id="rId9" imgW="1996613" imgH="1310754" progId="Paint.Picture">
                  <p:embed/>
                </p:oleObj>
              </mc:Choice>
              <mc:Fallback>
                <p:oleObj name="Bitmap Image" r:id="rId9" imgW="1996613" imgH="1310754" progId="Paint.Picture">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7693" y="4902328"/>
                        <a:ext cx="2711450"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29</a:t>
            </a:r>
            <a:endParaRPr lang="en-US" dirty="0"/>
          </a:p>
        </p:txBody>
      </p:sp>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a:xfrm>
            <a:off x="605369" y="446193"/>
            <a:ext cx="10972800" cy="1158240"/>
          </a:xfrm>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r>
              <a:rPr lang="en-US" dirty="0" smtClean="0"/>
              <a:t> Page </a:t>
            </a:r>
            <a:fld id="{EE2556C5-CE8C-6547-B838-EA80C61A4AF7}" type="slidenum">
              <a:rPr lang="en-US" smtClean="0"/>
              <a:pPr/>
              <a:t>3</a:t>
            </a:fld>
            <a:endParaRPr lang="en-US" dirty="0"/>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LED Cable and LEDs</a:t>
            </a:r>
            <a:endParaRPr lang="en-US" dirty="0"/>
          </a:p>
        </p:txBody>
      </p:sp>
      <p:sp>
        <p:nvSpPr>
          <p:cNvPr id="11" name="Rectangle 2"/>
          <p:cNvSpPr>
            <a:spLocks noChangeArrowheads="1"/>
          </p:cNvSpPr>
          <p:nvPr/>
        </p:nvSpPr>
        <p:spPr bwMode="auto">
          <a:xfrm>
            <a:off x="607481" y="828537"/>
            <a:ext cx="1135173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348472665"/>
              </p:ext>
            </p:extLst>
          </p:nvPr>
        </p:nvGraphicFramePr>
        <p:xfrm>
          <a:off x="732726" y="1251295"/>
          <a:ext cx="6268149" cy="2696973"/>
        </p:xfrm>
        <a:graphic>
          <a:graphicData uri="http://schemas.openxmlformats.org/drawingml/2006/table">
            <a:tbl>
              <a:tblPr firstRow="1" firstCol="1" bandRow="1"/>
              <a:tblGrid>
                <a:gridCol w="2276475"/>
                <a:gridCol w="2505774"/>
                <a:gridCol w="148590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7</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5V</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 Marked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cable and connector)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3743468461"/>
              </p:ext>
            </p:extLst>
          </p:nvPr>
        </p:nvGraphicFramePr>
        <p:xfrm>
          <a:off x="2586568" y="3948268"/>
          <a:ext cx="8550275" cy="2849373"/>
        </p:xfrm>
        <a:graphic>
          <a:graphicData uri="http://schemas.openxmlformats.org/drawingml/2006/table">
            <a:tbl>
              <a:tblPr firstRow="1" firstCol="1" bandRow="1"/>
              <a:tblGrid>
                <a:gridCol w="2200275"/>
                <a:gridCol w="2201863"/>
                <a:gridCol w="4148137"/>
              </a:tblGrid>
              <a:tr h="0">
                <a:tc>
                  <a:txBody>
                    <a:bodyPr/>
                    <a:lstStyle/>
                    <a:p>
                      <a:pPr marL="0" marR="0" algn="ctr">
                        <a:lnSpc>
                          <a:spcPct val="107000"/>
                        </a:lnSpc>
                        <a:spcBef>
                          <a:spcPts val="0"/>
                        </a:spcBef>
                        <a:spcAft>
                          <a:spcPts val="1500"/>
                        </a:spcAft>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RGB LED leads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LED Cable Connector</a:t>
                      </a:r>
                      <a:endParaRPr lang="en-US" sz="1600" b="1"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out</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Ground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LONGEST lead of LED</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Indicated with </a:t>
                      </a:r>
                      <a:b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b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Black box</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(Black marked wire of cable and connector)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V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Data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 wire of LED Cable)</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30</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5751" y="861465"/>
            <a:ext cx="3208422" cy="3086803"/>
          </a:xfrm>
          <a:prstGeom prst="rect">
            <a:avLst/>
          </a:prstGeom>
        </p:spPr>
      </p:pic>
    </p:spTree>
    <p:extLst>
      <p:ext uri="{BB962C8B-B14F-4D97-AF65-F5344CB8AC3E}">
        <p14:creationId xmlns:p14="http://schemas.microsoft.com/office/powerpoint/2010/main" val="30992841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9908485" y="1470614"/>
            <a:ext cx="2588959" cy="1432414"/>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lnSpcReduction="10000"/>
          </a:bodyPr>
          <a:lstStyle/>
          <a:p>
            <a:r>
              <a:rPr lang="en-US" dirty="0" smtClean="0"/>
              <a:t>LED Cable connection to Arduino 101 through </a:t>
            </a:r>
            <a:r>
              <a:rPr lang="en-US" dirty="0" err="1" smtClean="0"/>
              <a:t>Ardumoto</a:t>
            </a:r>
            <a:r>
              <a:rPr lang="en-US" dirty="0" smtClean="0"/>
              <a:t> Shield</a:t>
            </a:r>
          </a:p>
          <a:p>
            <a:r>
              <a:rPr lang="en-US" dirty="0" smtClean="0"/>
              <a:t>Insert </a:t>
            </a:r>
            <a:r>
              <a:rPr lang="en-US" dirty="0"/>
              <a:t>a </a:t>
            </a:r>
            <a:r>
              <a:rPr lang="en-US" dirty="0" smtClean="0"/>
              <a:t>Male to Male jumper wire into the black </a:t>
            </a:r>
            <a:r>
              <a:rPr lang="en-US" dirty="0"/>
              <a:t>hole on the </a:t>
            </a:r>
            <a:r>
              <a:rPr lang="en-US" dirty="0" smtClean="0"/>
              <a:t>LED cable connector, connect the </a:t>
            </a:r>
            <a:r>
              <a:rPr lang="en-US" dirty="0"/>
              <a:t>other end </a:t>
            </a:r>
            <a:r>
              <a:rPr lang="en-US" dirty="0" smtClean="0"/>
              <a:t>to the shield’s GND pin.</a:t>
            </a:r>
            <a:endParaRPr lang="en-US" dirty="0"/>
          </a:p>
          <a:p>
            <a:r>
              <a:rPr lang="en-US" dirty="0"/>
              <a:t>Insert a </a:t>
            </a:r>
            <a:r>
              <a:rPr lang="en-US" dirty="0" smtClean="0"/>
              <a:t>Male to Male jumper </a:t>
            </a:r>
            <a:r>
              <a:rPr lang="en-US" dirty="0"/>
              <a:t>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shield’s 5V pin.</a:t>
            </a:r>
            <a:endParaRPr lang="en-US" dirty="0"/>
          </a:p>
          <a:p>
            <a:r>
              <a:rPr lang="en-US" dirty="0"/>
              <a:t>Insert </a:t>
            </a:r>
            <a:r>
              <a:rPr lang="en-US" dirty="0" smtClean="0"/>
              <a:t>a third Male to Male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shield’s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40610" y="3621336"/>
            <a:ext cx="1578562" cy="3142439"/>
          </a:xfrm>
          <a:prstGeom prst="rect">
            <a:avLst/>
          </a:prstGeom>
        </p:spPr>
      </p:pic>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31</a:t>
            </a:r>
            <a:endParaRPr lang="en-US" dirty="0"/>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testLED</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32</a:t>
            </a:r>
            <a:endParaRPr lang="en-US" dirty="0"/>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a:t>
            </a:r>
            <a:r>
              <a:rPr lang="en-US" dirty="0" smtClean="0"/>
              <a:t>Cable (O) with LEDs (M) and Mounts (N)</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4728871" y="2130120"/>
            <a:ext cx="4657725" cy="3437744"/>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33</a:t>
            </a:r>
            <a:endParaRPr lang="en-US" dirty="0"/>
          </a:p>
        </p:txBody>
      </p:sp>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34</a:t>
            </a:fld>
            <a:endParaRPr lang="en-US" dirty="0">
              <a:solidFill>
                <a:prstClr val="white"/>
              </a:solidFill>
            </a:endParaRPr>
          </a:p>
        </p:txBody>
      </p:sp>
      <p:sp>
        <p:nvSpPr>
          <p:cNvPr id="3" name="Content Placeholder 2"/>
          <p:cNvSpPr>
            <a:spLocks noGrp="1"/>
          </p:cNvSpPr>
          <p:nvPr>
            <p:ph sz="half" idx="1"/>
          </p:nvPr>
        </p:nvSpPr>
        <p:spPr>
          <a:xfrm>
            <a:off x="607485" y="1604433"/>
            <a:ext cx="7469716" cy="4567767"/>
          </a:xfrm>
        </p:spPr>
        <p:txBody>
          <a:bodyPr/>
          <a:lstStyle/>
          <a:p>
            <a:r>
              <a:rPr lang="en-US" dirty="0"/>
              <a:t>Buzzer </a:t>
            </a:r>
          </a:p>
          <a:p>
            <a:r>
              <a:rPr lang="en-US" dirty="0"/>
              <a:t>Every robot should be able to make some sounds. Adding the </a:t>
            </a:r>
            <a:r>
              <a:rPr lang="en-US" dirty="0" smtClean="0"/>
              <a:t>buzzer (P) </a:t>
            </a:r>
            <a:r>
              <a:rPr lang="en-US" dirty="0"/>
              <a:t>will allow you to give your Racer a little personality with its own beeps and bops. </a:t>
            </a:r>
            <a:endParaRPr lang="en-US" dirty="0" smtClean="0"/>
          </a:p>
          <a:p>
            <a:endParaRPr lang="en-US" dirty="0" smtClean="0"/>
          </a:p>
          <a:p>
            <a:r>
              <a:rPr lang="en-US" dirty="0" smtClean="0"/>
              <a:t>Connect </a:t>
            </a:r>
            <a:r>
              <a:rPr lang="en-US" dirty="0"/>
              <a:t>the Buzzer</a:t>
            </a:r>
          </a:p>
          <a:p>
            <a:r>
              <a:rPr lang="en-US" dirty="0"/>
              <a:t>Attach </a:t>
            </a:r>
            <a:r>
              <a:rPr lang="en-US" dirty="0" smtClean="0"/>
              <a:t>one </a:t>
            </a:r>
            <a:r>
              <a:rPr lang="en-US" dirty="0"/>
              <a:t>wire </a:t>
            </a:r>
            <a:r>
              <a:rPr lang="en-US" dirty="0" smtClean="0"/>
              <a:t>to </a:t>
            </a:r>
            <a:r>
              <a:rPr lang="en-US" dirty="0"/>
              <a:t>the GND </a:t>
            </a:r>
            <a:r>
              <a:rPr lang="en-US" dirty="0" smtClean="0"/>
              <a:t>header, </a:t>
            </a:r>
            <a:r>
              <a:rPr lang="en-US" dirty="0"/>
              <a:t>the other to Digital pin </a:t>
            </a:r>
            <a:r>
              <a:rPr lang="en-US" dirty="0" smtClean="0"/>
              <a:t>5 on </a:t>
            </a:r>
            <a:r>
              <a:rPr lang="en-US" dirty="0"/>
              <a:t>the </a:t>
            </a:r>
            <a:r>
              <a:rPr lang="en-US" dirty="0" err="1"/>
              <a:t>Ardumoto</a:t>
            </a:r>
            <a:r>
              <a:rPr lang="en-US" dirty="0"/>
              <a:t> </a:t>
            </a:r>
            <a:r>
              <a:rPr lang="en-US" dirty="0" smtClean="0"/>
              <a:t>shield (B).</a:t>
            </a:r>
            <a:endParaRPr lang="en-US" dirty="0"/>
          </a:p>
        </p:txBody>
      </p:sp>
      <p:sp>
        <p:nvSpPr>
          <p:cNvPr id="4" name="Content Placeholder 3"/>
          <p:cNvSpPr>
            <a:spLocks noGrp="1"/>
          </p:cNvSpPr>
          <p:nvPr>
            <p:ph sz="half" idx="13"/>
          </p:nvPr>
        </p:nvSpPr>
        <p:spPr>
          <a:xfrm>
            <a:off x="9163135" y="1604433"/>
            <a:ext cx="2743520" cy="4567767"/>
          </a:xfrm>
        </p:spPr>
        <p:txBody>
          <a:bodyPr/>
          <a:lstStyle/>
          <a:p>
            <a:r>
              <a:rPr lang="en-US" dirty="0" smtClean="0"/>
              <a:t>1x Piezo Buzzer (P)</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a:ext>
            </a:extLst>
          </a:blip>
          <a:srcRect/>
          <a:stretch>
            <a:fillRect/>
          </a:stretch>
        </p:blipFill>
        <p:spPr bwMode="auto">
          <a:xfrm>
            <a:off x="9163135" y="2020252"/>
            <a:ext cx="688975" cy="760095"/>
          </a:xfrm>
          <a:prstGeom prst="rect">
            <a:avLst/>
          </a:prstGeom>
          <a:noFill/>
          <a:ln>
            <a:noFill/>
          </a:ln>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34</a:t>
            </a:fld>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1613" y="2932746"/>
            <a:ext cx="3645042" cy="3499769"/>
          </a:xfrm>
          <a:prstGeom prst="rect">
            <a:avLst/>
          </a:prstGeom>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Piezo Buzzer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Buzzer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testBuzzer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buzzer will run a test pattern</a:t>
            </a:r>
          </a:p>
          <a:p>
            <a:r>
              <a:rPr lang="en-GB" dirty="0" smtClean="0">
                <a:ea typeface="Segoe UI" panose="020B0502040204020203" pitchFamily="34" charset="0"/>
                <a:cs typeface="Segoe UI" panose="020B0502040204020203" pitchFamily="34" charset="0"/>
              </a:rPr>
              <a:t>	Can you hear a sound?</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35</a:t>
            </a:fld>
            <a:endParaRPr lang="en-US" dirty="0"/>
          </a:p>
        </p:txBody>
      </p:sp>
    </p:spTree>
    <p:extLst>
      <p:ext uri="{BB962C8B-B14F-4D97-AF65-F5344CB8AC3E}">
        <p14:creationId xmlns:p14="http://schemas.microsoft.com/office/powerpoint/2010/main" val="4031116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err="1"/>
              <a:t>Supernationals</a:t>
            </a:r>
            <a:r>
              <a:rPr lang="en-US" dirty="0" smtClean="0"/>
              <a:t/>
            </a:r>
            <a:br>
              <a:rPr lang="en-US" dirty="0" smtClean="0"/>
            </a:br>
            <a:r>
              <a:rPr lang="en-US" dirty="0"/>
              <a:t>	</a:t>
            </a:r>
            <a:r>
              <a:rPr lang="en-US" dirty="0" smtClean="0"/>
              <a:t>Intermediate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IntermediateCar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pPr marL="457189" lvl="2" indent="0">
              <a:buNone/>
            </a:pPr>
            <a:r>
              <a:rPr lang="en-GB" dirty="0" smtClean="0">
                <a:cs typeface="Segoe UI" panose="020B0502040204020203" pitchFamily="34" charset="0"/>
              </a:rPr>
              <a:t>**</a:t>
            </a:r>
            <a:r>
              <a:rPr lang="en-GB" dirty="0">
                <a:cs typeface="Segoe UI" panose="020B0502040204020203" pitchFamily="34" charset="0"/>
              </a:rPr>
              <a:t>Tilt/tap the </a:t>
            </a:r>
            <a:r>
              <a:rPr lang="en-GB" dirty="0" smtClean="0">
                <a:cs typeface="Segoe UI" panose="020B0502040204020203" pitchFamily="34" charset="0"/>
              </a:rPr>
              <a:t>Racer at the Race Track Start Line </a:t>
            </a:r>
            <a:r>
              <a:rPr lang="en-GB" dirty="0">
                <a:cs typeface="Segoe UI" panose="020B0502040204020203" pitchFamily="34" charset="0"/>
              </a:rPr>
              <a:t>to start the sketch**</a:t>
            </a:r>
          </a:p>
          <a:p>
            <a:pPr lvl="2"/>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36</a:t>
            </a:fld>
            <a:endParaRPr lang="en-US" dirty="0"/>
          </a:p>
        </p:txBody>
      </p:sp>
    </p:spTree>
    <p:extLst>
      <p:ext uri="{BB962C8B-B14F-4D97-AF65-F5344CB8AC3E}">
        <p14:creationId xmlns:p14="http://schemas.microsoft.com/office/powerpoint/2010/main" val="36741163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38</a:t>
            </a:fld>
            <a:endParaRPr lang="en-US" dirty="0"/>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(Q) into Mount (R)</a:t>
            </a:r>
          </a:p>
          <a:p>
            <a:r>
              <a:rPr lang="en-US" dirty="0" smtClean="0"/>
              <a:t>The notch in the mount is to pass the wires of the servo through.</a:t>
            </a:r>
          </a:p>
          <a:p>
            <a:endParaRPr lang="en-US" dirty="0"/>
          </a:p>
          <a:p>
            <a:endParaRPr lang="en-US" dirty="0" smtClean="0"/>
          </a:p>
          <a:p>
            <a:r>
              <a:rPr lang="en-US" dirty="0" smtClean="0"/>
              <a:t>Install Mount with Servo Motor into </a:t>
            </a:r>
            <a:br>
              <a:rPr lang="en-US" dirty="0" smtClean="0"/>
            </a:br>
            <a:r>
              <a:rPr lang="en-US" dirty="0" smtClean="0"/>
              <a:t>the </a:t>
            </a:r>
            <a:r>
              <a:rPr lang="en-US" dirty="0"/>
              <a:t>C</a:t>
            </a:r>
            <a:r>
              <a:rPr lang="en-US" dirty="0" smtClean="0"/>
              <a:t>hassis Top plate rectangle in the</a:t>
            </a:r>
            <a:br>
              <a:rPr lang="en-US" dirty="0" smtClean="0"/>
            </a:br>
            <a:r>
              <a:rPr lang="en-US" dirty="0" smtClean="0"/>
              <a:t>front.  Route the servo motor cable</a:t>
            </a:r>
            <a:br>
              <a:rPr lang="en-US" dirty="0" smtClean="0"/>
            </a:br>
            <a:r>
              <a:rPr lang="en-US" dirty="0" smtClean="0"/>
              <a:t>to the mainboard.</a:t>
            </a:r>
            <a:endParaRPr lang="en-US" dirty="0"/>
          </a:p>
        </p:txBody>
      </p:sp>
      <p:sp>
        <p:nvSpPr>
          <p:cNvPr id="4" name="Content Placeholder 3"/>
          <p:cNvSpPr>
            <a:spLocks noGrp="1"/>
          </p:cNvSpPr>
          <p:nvPr>
            <p:ph sz="half" idx="13"/>
          </p:nvPr>
        </p:nvSpPr>
        <p:spPr>
          <a:xfrm>
            <a:off x="8205106" y="1604433"/>
            <a:ext cx="3633455" cy="4567767"/>
          </a:xfrm>
        </p:spPr>
        <p:txBody>
          <a:bodyPr/>
          <a:lstStyle/>
          <a:p>
            <a:r>
              <a:rPr lang="en-US" dirty="0" smtClean="0"/>
              <a:t>1x Servo Motor (Q)</a:t>
            </a:r>
          </a:p>
          <a:p>
            <a:endParaRPr lang="en-US" sz="1800" dirty="0"/>
          </a:p>
          <a:p>
            <a:endParaRPr lang="en-US" sz="1200" dirty="0" smtClean="0"/>
          </a:p>
          <a:p>
            <a:r>
              <a:rPr lang="en-US" dirty="0" smtClean="0"/>
              <a:t>1x Servo Motor Mount (R)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8205107" y="1968681"/>
            <a:ext cx="1706336" cy="1125583"/>
          </a:xfrm>
          <a:prstGeom prst="rect">
            <a:avLst/>
          </a:prstGeom>
          <a:noFill/>
          <a:ln>
            <a:noFill/>
          </a:ln>
        </p:spPr>
      </p:pic>
      <p:pic>
        <p:nvPicPr>
          <p:cNvPr id="9" name="Picture 8"/>
          <p:cNvPicPr/>
          <p:nvPr/>
        </p:nvPicPr>
        <p:blipFill>
          <a:blip r:embed="rId3" cstate="email">
            <a:extLst>
              <a:ext uri="{BEBA8EAE-BF5A-486C-A8C5-ECC9F3942E4B}">
                <a14:imgProps xmlns:a14="http://schemas.microsoft.com/office/drawing/2010/main">
                  <a14:imgLayer r:embed="rId4">
                    <a14:imgEffect>
                      <a14:backgroundRemoval t="0" b="95652" l="8125" r="99792">
                        <a14:backgroundMark x1="79688" y1="5243" x2="89896" y2="9463"/>
                        <a14:backgroundMark x1="88229" y1="65729" x2="95104" y2="51535"/>
                        <a14:backgroundMark x1="61250" y1="42583" x2="50938" y2="53069"/>
                      </a14:backgroundRemoval>
                    </a14:imgEffect>
                  </a14:imgLayer>
                </a14:imgProps>
              </a:ext>
              <a:ext uri="{28A0092B-C50C-407E-A947-70E740481C1C}">
                <a14:useLocalDpi xmlns:a14="http://schemas.microsoft.com/office/drawing/2010/main"/>
              </a:ext>
            </a:extLst>
          </a:blip>
          <a:stretch>
            <a:fillRect/>
          </a:stretch>
        </p:blipFill>
        <p:spPr>
          <a:xfrm>
            <a:off x="8205105" y="3458512"/>
            <a:ext cx="1977390" cy="1610995"/>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39</a:t>
            </a:fld>
            <a:endParaRPr lang="en-US" dirty="0"/>
          </a:p>
        </p:txBody>
      </p:sp>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5374" b="97709" l="0" r="97163">
                        <a14:foregroundMark x1="29758" y1="68282" x2="24567" y2="74449"/>
                        <a14:foregroundMark x1="28166" y1="68282" x2="23253" y2="75595"/>
                        <a14:foregroundMark x1="29273" y1="71101" x2="23737" y2="78150"/>
                        <a14:foregroundMark x1="23737" y1="76476" x2="14740" y2="88370"/>
                        <a14:foregroundMark x1="16125" y1="87489" x2="8997" y2="91189"/>
                        <a14:foregroundMark x1="9689" y1="91189" x2="484" y2="91806"/>
                        <a14:foregroundMark x1="10519" y1="88987" x2="1176" y2="90308"/>
                        <a14:foregroundMark x1="14740" y1="86696" x2="4706" y2="89427"/>
                      </a14:backgroundRemoval>
                    </a14:imgEffect>
                  </a14:imgLayer>
                </a14:imgProps>
              </a:ext>
              <a:ext uri="{28A0092B-C50C-407E-A947-70E740481C1C}">
                <a14:useLocalDpi xmlns:a14="http://schemas.microsoft.com/office/drawing/2010/main"/>
              </a:ext>
            </a:extLst>
          </a:blip>
          <a:srcRect/>
          <a:stretch/>
        </p:blipFill>
        <p:spPr>
          <a:xfrm>
            <a:off x="2434239" y="2352337"/>
            <a:ext cx="2433036" cy="1911672"/>
          </a:xfrm>
          <a:prstGeom prst="rect">
            <a:avLst/>
          </a:prstGeom>
        </p:spPr>
      </p:pic>
      <p:pic>
        <p:nvPicPr>
          <p:cNvPr id="10" name="Picture 9"/>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378" b="97071" l="1262" r="98593">
                        <a14:backgroundMark x1="35517" y1="88587" x2="58855" y2="90525"/>
                        <a14:backgroundMark x1="44493" y1="86219" x2="49345" y2="86391"/>
                        <a14:backgroundMark x1="44639" y1="92248" x2="49345" y2="92679"/>
                        <a14:backgroundMark x1="49491" y1="53876" x2="49491" y2="54737"/>
                        <a14:backgroundMark x1="54197" y1="13781" x2="56041" y2="8742"/>
                        <a14:backgroundMark x1="56041" y1="8742" x2="60262" y2="4866"/>
                        <a14:backgroundMark x1="59922" y1="4996" x2="61960" y2="3747"/>
                        <a14:backgroundMark x1="76419" y1="4866" x2="78603" y2="7752"/>
                      </a14:backgroundRemoval>
                    </a14:imgEffect>
                  </a14:imgLayer>
                </a14:imgProps>
              </a:ext>
              <a:ext uri="{28A0092B-C50C-407E-A947-70E740481C1C}">
                <a14:useLocalDpi xmlns:a14="http://schemas.microsoft.com/office/drawing/2010/main"/>
              </a:ext>
            </a:extLst>
          </a:blip>
          <a:srcRect/>
          <a:stretch/>
        </p:blipFill>
        <p:spPr>
          <a:xfrm>
            <a:off x="5763207" y="3732147"/>
            <a:ext cx="2533067" cy="2853663"/>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(S) into the Mount (T)</a:t>
            </a:r>
          </a:p>
          <a:p>
            <a:r>
              <a:rPr lang="en-US" dirty="0" smtClean="0"/>
              <a:t>Attach the Cable to the sensor.  Note the connector is keyed i.e. it only fits one way.</a:t>
            </a:r>
          </a:p>
          <a:p>
            <a:r>
              <a:rPr lang="en-US" dirty="0" smtClean="0"/>
              <a:t>Attach the Mount with sensor and cable to the Servo.</a:t>
            </a:r>
          </a:p>
          <a:p>
            <a:endParaRPr lang="en-US" dirty="0" smtClean="0"/>
          </a:p>
        </p:txBody>
      </p:sp>
      <p:sp>
        <p:nvSpPr>
          <p:cNvPr id="4" name="Content Placeholder 3"/>
          <p:cNvSpPr>
            <a:spLocks noGrp="1"/>
          </p:cNvSpPr>
          <p:nvPr>
            <p:ph sz="half" idx="13"/>
          </p:nvPr>
        </p:nvSpPr>
        <p:spPr>
          <a:xfrm>
            <a:off x="8392885" y="1604433"/>
            <a:ext cx="3698596" cy="4567767"/>
          </a:xfrm>
        </p:spPr>
        <p:txBody>
          <a:bodyPr/>
          <a:lstStyle/>
          <a:p>
            <a:r>
              <a:rPr lang="en-US" dirty="0" smtClean="0"/>
              <a:t>1x IR Proximity Sensor (S)</a:t>
            </a:r>
            <a:br>
              <a:rPr lang="en-US" dirty="0" smtClean="0"/>
            </a:br>
            <a:r>
              <a:rPr lang="en-US" dirty="0" smtClean="0"/>
              <a:t>w/JST Cable</a:t>
            </a:r>
          </a:p>
          <a:p>
            <a:endParaRPr lang="en-US" dirty="0"/>
          </a:p>
          <a:p>
            <a:endParaRPr lang="en-US" dirty="0" smtClean="0"/>
          </a:p>
          <a:p>
            <a:endParaRPr lang="en-US" dirty="0" smtClean="0"/>
          </a:p>
          <a:p>
            <a:r>
              <a:rPr lang="en-US" dirty="0" smtClean="0"/>
              <a:t>1x Proximity Sensor Mount (T)</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9" name="Picture 8"/>
          <p:cNvPicPr/>
          <p:nvPr/>
        </p:nvPicPr>
        <p:blipFill>
          <a:blip r:embed="rId2" cstate="email">
            <a:extLst>
              <a:ext uri="{BEBA8EAE-BF5A-486C-A8C5-ECC9F3942E4B}">
                <a14:imgProps xmlns:a14="http://schemas.microsoft.com/office/drawing/2010/main">
                  <a14:imgLayer r:embed="rId3">
                    <a14:imgEffect>
                      <a14:backgroundRemoval t="1482" b="100000" l="11148" r="89399"/>
                    </a14:imgEffect>
                  </a14:imgLayer>
                </a14:imgProps>
              </a:ext>
              <a:ext uri="{28A0092B-C50C-407E-A947-70E740481C1C}">
                <a14:useLocalDpi xmlns:a14="http://schemas.microsoft.com/office/drawing/2010/main"/>
              </a:ext>
            </a:extLst>
          </a:blip>
          <a:stretch>
            <a:fillRect/>
          </a:stretch>
        </p:blipFill>
        <p:spPr>
          <a:xfrm>
            <a:off x="8474477" y="5194266"/>
            <a:ext cx="1977390" cy="1603375"/>
          </a:xfrm>
          <a:prstGeom prst="rect">
            <a:avLst/>
          </a:prstGeom>
        </p:spPr>
      </p:pic>
      <p:grpSp>
        <p:nvGrpSpPr>
          <p:cNvPr id="10" name="Group 9"/>
          <p:cNvGrpSpPr/>
          <p:nvPr/>
        </p:nvGrpSpPr>
        <p:grpSpPr>
          <a:xfrm>
            <a:off x="8571755" y="2499508"/>
            <a:ext cx="2497158" cy="1516380"/>
            <a:chOff x="8474478" y="1935304"/>
            <a:chExt cx="2497158" cy="1516380"/>
          </a:xfrm>
        </p:grpSpPr>
        <p:pic>
          <p:nvPicPr>
            <p:cNvPr id="7" name="Picture 6" descr="Product Image"/>
            <p:cNvPicPr/>
            <p:nvPr/>
          </p:nvPicPr>
          <p:blipFill>
            <a:blip r:embed="rId4">
              <a:extLst>
                <a:ext uri="{28A0092B-C50C-407E-A947-70E740481C1C}">
                  <a14:useLocalDpi xmlns:a14="http://schemas.microsoft.com/office/drawing/2010/main"/>
                </a:ext>
              </a:extLst>
            </a:blip>
            <a:srcRect/>
            <a:stretch>
              <a:fillRect/>
            </a:stretch>
          </p:blipFill>
          <p:spPr bwMode="auto">
            <a:xfrm>
              <a:off x="9134795" y="2770748"/>
              <a:ext cx="1836841" cy="680936"/>
            </a:xfrm>
            <a:prstGeom prst="rect">
              <a:avLst/>
            </a:prstGeom>
            <a:noFill/>
            <a:ln>
              <a:noFill/>
            </a:ln>
          </p:spPr>
        </p:pic>
        <p:pic>
          <p:nvPicPr>
            <p:cNvPr id="6" name="Picture 5" descr="Infrared Proximity Sensor Short Range - Sharp GP2Y0A41SK0F"/>
            <p:cNvPicPr/>
            <p:nvPr/>
          </p:nvPicPr>
          <p:blipFill>
            <a:blip r:embed="rId5" cstate="print">
              <a:extLst>
                <a:ext uri="{28A0092B-C50C-407E-A947-70E740481C1C}">
                  <a14:useLocalDpi xmlns:a14="http://schemas.microsoft.com/office/drawing/2010/main"/>
                </a:ext>
              </a:extLst>
            </a:blip>
            <a:srcRect/>
            <a:stretch>
              <a:fillRect/>
            </a:stretch>
          </p:blipFill>
          <p:spPr bwMode="auto">
            <a:xfrm>
              <a:off x="8474478" y="1935304"/>
              <a:ext cx="1377315" cy="1377315"/>
            </a:xfrm>
            <a:prstGeom prst="rect">
              <a:avLst/>
            </a:prstGeom>
            <a:noFill/>
            <a:ln>
              <a:noFill/>
            </a:ln>
          </p:spPr>
        </p:pic>
      </p:gr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40</a:t>
            </a:fld>
            <a:endParaRPr lang="en-US" dirty="0"/>
          </a:p>
        </p:txBody>
      </p:sp>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3659702" y="4333297"/>
            <a:ext cx="3191993" cy="1676370"/>
          </a:xfrm>
          <a:prstGeom prst="rect">
            <a:avLst/>
          </a:prstGeom>
        </p:spPr>
      </p:pic>
      <p:pic>
        <p:nvPicPr>
          <p:cNvPr id="12" name="Picture 11"/>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0" b="94468" l="1306" r="96439">
                        <a14:foregroundMark x1="14243" y1="34454" x2="21840" y2="8894"/>
                        <a14:foregroundMark x1="8487" y1="7143" x2="8190" y2="35364"/>
                      </a14:backgroundRemoval>
                    </a14:imgEffect>
                  </a14:imgLayer>
                </a14:imgProps>
              </a:ext>
              <a:ext uri="{28A0092B-C50C-407E-A947-70E740481C1C}">
                <a14:useLocalDpi xmlns:a14="http://schemas.microsoft.com/office/drawing/2010/main"/>
              </a:ext>
            </a:extLst>
          </a:blip>
          <a:srcRect/>
          <a:stretch/>
        </p:blipFill>
        <p:spPr>
          <a:xfrm rot="5400000">
            <a:off x="1377725" y="3789796"/>
            <a:ext cx="2800348" cy="2371726"/>
          </a:xfrm>
          <a:prstGeom prst="rect">
            <a:avLst/>
          </a:prstGeom>
        </p:spPr>
      </p:pic>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9953" y="5038725"/>
            <a:ext cx="3737983" cy="1194414"/>
          </a:xfrm>
          <a:prstGeom prst="rect">
            <a:avLst/>
          </a:prstGeom>
        </p:spPr>
      </p:pic>
      <p:sp>
        <p:nvSpPr>
          <p:cNvPr id="2" name="Title 1"/>
          <p:cNvSpPr>
            <a:spLocks noGrp="1"/>
          </p:cNvSpPr>
          <p:nvPr>
            <p:ph type="title"/>
          </p:nvPr>
        </p:nvSpPr>
        <p:spPr/>
        <p:txBody>
          <a:bodyPr/>
          <a:lstStyle/>
          <a:p>
            <a:r>
              <a:rPr lang="en-US" dirty="0" smtClean="0"/>
              <a:t>Connect </a:t>
            </a:r>
            <a:r>
              <a:rPr lang="en-US" sz="3200" dirty="0" smtClean="0"/>
              <a:t>Servo Motor and IR Proximity Sensor</a:t>
            </a:r>
            <a:endParaRPr lang="en-US" sz="3200" dirty="0"/>
          </a:p>
        </p:txBody>
      </p:sp>
      <p:sp>
        <p:nvSpPr>
          <p:cNvPr id="11" name="Rectangle 2"/>
          <p:cNvSpPr>
            <a:spLocks noChangeArrowheads="1"/>
          </p:cNvSpPr>
          <p:nvPr/>
        </p:nvSpPr>
        <p:spPr bwMode="auto">
          <a:xfrm>
            <a:off x="607482" y="1628967"/>
            <a:ext cx="11466032"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rgbClr val="333333"/>
                </a:solidFill>
                <a:latin typeface="Intel Clear" panose="020B0604020203020204" pitchFamily="34" charset="0"/>
                <a:ea typeface="Intel Clear" panose="020B0604020203020204" pitchFamily="34" charset="0"/>
                <a:cs typeface="Intel Clear" panose="020B0604020203020204" pitchFamily="34" charset="0"/>
              </a:rPr>
              <a:t>IR Proximity Sensor:</a:t>
            </a: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78943719"/>
              </p:ext>
            </p:extLst>
          </p:nvPr>
        </p:nvGraphicFramePr>
        <p:xfrm>
          <a:off x="607482" y="2098589"/>
          <a:ext cx="6748462" cy="1653288"/>
        </p:xfrm>
        <a:graphic>
          <a:graphicData uri="http://schemas.openxmlformats.org/drawingml/2006/table">
            <a:tbl>
              <a:tblPr firstRow="1" firstCol="1" bandRow="1"/>
              <a:tblGrid>
                <a:gridCol w="2276475"/>
                <a:gridCol w="1955800"/>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Servo Motor Cable</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6</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Control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884223790"/>
              </p:ext>
            </p:extLst>
          </p:nvPr>
        </p:nvGraphicFramePr>
        <p:xfrm>
          <a:off x="607481" y="4430135"/>
          <a:ext cx="7153275" cy="1653288"/>
        </p:xfrm>
        <a:graphic>
          <a:graphicData uri="http://schemas.openxmlformats.org/drawingml/2006/table">
            <a:tbl>
              <a:tblPr firstRow="1" firstCol="1" bandRow="1"/>
              <a:tblGrid>
                <a:gridCol w="2276475"/>
                <a:gridCol w="2360613"/>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JST Cable</a:t>
                      </a:r>
                      <a:r>
                        <a:rPr lang="en-US" sz="1600" b="1" baseline="0" dirty="0" smtClean="0">
                          <a:effectLst/>
                          <a:latin typeface="Intel Clear" panose="020B0604020203020204" pitchFamily="34" charset="0"/>
                          <a:ea typeface="Intel Clear" panose="020B0604020203020204" pitchFamily="34" charset="0"/>
                          <a:cs typeface="Intel Clear" panose="020B0604020203020204" pitchFamily="34" charset="0"/>
                        </a:rPr>
                        <a:t> from Sensor</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Analog 0</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41</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2626" y="990916"/>
            <a:ext cx="3738648" cy="3609729"/>
          </a:xfrm>
          <a:prstGeom prst="rect">
            <a:avLst/>
          </a:prstGeom>
        </p:spPr>
      </p:pic>
    </p:spTree>
    <p:extLst>
      <p:ext uri="{BB962C8B-B14F-4D97-AF65-F5344CB8AC3E}">
        <p14:creationId xmlns:p14="http://schemas.microsoft.com/office/powerpoint/2010/main" val="32547598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
        <p:nvSpPr>
          <p:cNvPr id="5" name="Title 4"/>
          <p:cNvSpPr>
            <a:spLocks noGrp="1"/>
          </p:cNvSpPr>
          <p:nvPr>
            <p:ph type="title"/>
          </p:nvPr>
        </p:nvSpPr>
        <p:spPr/>
        <p:txBody>
          <a:bodyPr/>
          <a:lstStyle/>
          <a:p>
            <a:r>
              <a:rPr lang="en-US" dirty="0" smtClean="0"/>
              <a:t>Test Servo Motor and IR Proximity Sensor</a:t>
            </a:r>
            <a:endParaRPr lang="en-US" dirty="0"/>
          </a:p>
        </p:txBody>
      </p:sp>
      <p:sp>
        <p:nvSpPr>
          <p:cNvPr id="6" name="Content Placeholder 5"/>
          <p:cNvSpPr>
            <a:spLocks noGrp="1"/>
          </p:cNvSpPr>
          <p:nvPr>
            <p:ph sz="quarter" idx="13"/>
          </p:nvPr>
        </p:nvSpPr>
        <p:spPr/>
        <p:txBody>
          <a:bodyPr>
            <a:normAutofit fontScale="70000" lnSpcReduction="20000"/>
          </a:bodyPr>
          <a:lstStyle/>
          <a:p>
            <a:r>
              <a:rPr lang="en-US" dirty="0"/>
              <a:t>With Arduino 101 connected to the PC and the IDE open.</a:t>
            </a:r>
          </a:p>
          <a:p>
            <a:r>
              <a:rPr lang="fr-FR" b="1" dirty="0">
                <a:solidFill>
                  <a:srgbClr val="002060"/>
                </a:solidFill>
                <a:ea typeface="Segoe UI" pitchFamily="34" charset="0"/>
                <a:cs typeface="Segoe UI" pitchFamily="34" charset="0"/>
              </a:rPr>
              <a:t>Start Racer </a:t>
            </a:r>
            <a:r>
              <a:rPr lang="fr-FR" b="1" dirty="0" err="1" smtClean="0">
                <a:solidFill>
                  <a:srgbClr val="002060"/>
                </a:solidFill>
                <a:ea typeface="Segoe UI" pitchFamily="34" charset="0"/>
                <a:cs typeface="Segoe UI" pitchFamily="34" charset="0"/>
              </a:rPr>
              <a:t>Servo</a:t>
            </a:r>
            <a:r>
              <a:rPr lang="fr-FR" b="1" dirty="0" smtClean="0">
                <a:solidFill>
                  <a:srgbClr val="002060"/>
                </a:solidFill>
                <a:ea typeface="Segoe UI" pitchFamily="34" charset="0"/>
                <a:cs typeface="Segoe UI" pitchFamily="34" charset="0"/>
              </a:rPr>
              <a:t> and </a:t>
            </a:r>
            <a:r>
              <a:rPr lang="fr-FR" b="1" dirty="0" err="1" smtClean="0">
                <a:solidFill>
                  <a:srgbClr val="002060"/>
                </a:solidFill>
                <a:ea typeface="Segoe UI" pitchFamily="34" charset="0"/>
                <a:cs typeface="Segoe UI" pitchFamily="34" charset="0"/>
              </a:rPr>
              <a:t>Proximity</a:t>
            </a:r>
            <a:r>
              <a:rPr lang="fr-FR" b="1" dirty="0" smtClean="0">
                <a:solidFill>
                  <a:srgbClr val="002060"/>
                </a:solidFill>
                <a:ea typeface="Segoe UI" pitchFamily="34" charset="0"/>
                <a:cs typeface="Segoe UI" pitchFamily="34" charset="0"/>
              </a:rPr>
              <a:t> Test sketches</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testServo</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Servo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With the Proximity Sensor installed on the servo motor you will see the sensor sweep left and right.</a:t>
            </a:r>
            <a:endParaRPr lang="en-GB" dirty="0">
              <a:cs typeface="Segoe UI" panose="020B0502040204020203"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testProximity</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IR Proximity Sensor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The Proximity Sensor will report to the IDE Serial Monitor the distance to an object.</a:t>
            </a:r>
            <a:endParaRPr lang="en-GB" dirty="0">
              <a:cs typeface="Segoe UI" panose="020B0502040204020203" pitchFamily="34" charset="0"/>
            </a:endParaRPr>
          </a:p>
          <a:p>
            <a:endParaRPr lang="en-US" dirty="0"/>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42</a:t>
            </a:r>
            <a:endParaRPr lang="en-US" dirty="0"/>
          </a:p>
        </p:txBody>
      </p:sp>
    </p:spTree>
    <p:extLst>
      <p:ext uri="{BB962C8B-B14F-4D97-AF65-F5344CB8AC3E}">
        <p14:creationId xmlns:p14="http://schemas.microsoft.com/office/powerpoint/2010/main" val="695113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Road Rally</a:t>
            </a:r>
            <a:r>
              <a:rPr lang="en-US" dirty="0" smtClean="0"/>
              <a:t/>
            </a:r>
            <a:br>
              <a:rPr lang="en-US" dirty="0" smtClean="0"/>
            </a:br>
            <a:r>
              <a:rPr lang="en-US" dirty="0"/>
              <a:t>	</a:t>
            </a:r>
            <a:r>
              <a:rPr lang="en-US" dirty="0" smtClean="0"/>
              <a:t>Advance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AdvancedCar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pPr marL="457189" lvl="2" indent="0">
              <a:buNone/>
            </a:pPr>
            <a:r>
              <a:rPr lang="en-GB" dirty="0">
                <a:cs typeface="Segoe UI" panose="020B0502040204020203" pitchFamily="34" charset="0"/>
              </a:rPr>
              <a:t>**Tilt/tap the Racer </a:t>
            </a:r>
            <a:r>
              <a:rPr lang="en-GB" dirty="0" smtClean="0">
                <a:cs typeface="Segoe UI" panose="020B0502040204020203" pitchFamily="34" charset="0"/>
              </a:rPr>
              <a:t>at the Race Track Start line to </a:t>
            </a:r>
            <a:r>
              <a:rPr lang="en-GB" dirty="0">
                <a:cs typeface="Segoe UI" panose="020B0502040204020203" pitchFamily="34" charset="0"/>
              </a:rPr>
              <a:t>start the sketch**</a:t>
            </a:r>
            <a:endParaRPr lang="en-GB" dirty="0">
              <a:ea typeface="Segoe UI" panose="020B0502040204020203" pitchFamily="34" charset="0"/>
              <a:cs typeface="Segoe UI" panose="020B0502040204020203" pitchFamily="34" charset="0"/>
            </a:endParaRPr>
          </a:p>
          <a:p>
            <a:pPr marL="457189" lvl="2" indent="0">
              <a:buNone/>
            </a:pPr>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43</a:t>
            </a:r>
            <a:endParaRPr lang="en-US" dirty="0"/>
          </a:p>
        </p:txBody>
      </p:sp>
    </p:spTree>
    <p:extLst>
      <p:ext uri="{BB962C8B-B14F-4D97-AF65-F5344CB8AC3E}">
        <p14:creationId xmlns:p14="http://schemas.microsoft.com/office/powerpoint/2010/main" val="13311167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and Connected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97114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our Racer an Internet of Things device</a:t>
            </a:r>
            <a:endParaRPr lang="en-US" dirty="0"/>
          </a:p>
        </p:txBody>
      </p:sp>
      <p:sp>
        <p:nvSpPr>
          <p:cNvPr id="3" name="Content Placeholder 2"/>
          <p:cNvSpPr>
            <a:spLocks noGrp="1"/>
          </p:cNvSpPr>
          <p:nvPr>
            <p:ph sz="quarter" idx="13"/>
          </p:nvPr>
        </p:nvSpPr>
        <p:spPr>
          <a:xfrm>
            <a:off x="607483" y="1570036"/>
            <a:ext cx="11313583" cy="5059364"/>
          </a:xfrm>
        </p:spPr>
        <p:txBody>
          <a:bodyPr>
            <a:normAutofit/>
          </a:bodyPr>
          <a:lstStyle/>
          <a:p>
            <a:r>
              <a:rPr lang="en-US" dirty="0" smtClean="0"/>
              <a:t>The Arduino 101 has integrated Bluetooth capabilities! </a:t>
            </a:r>
          </a:p>
          <a:p>
            <a:pPr lvl="2"/>
            <a:r>
              <a:rPr lang="en-US" dirty="0" smtClean="0"/>
              <a:t>You will need a device with Bluetooth capabilities as well to connect to the car.  Such as a Smart Phone or PC or Tablet.</a:t>
            </a:r>
          </a:p>
          <a:p>
            <a:r>
              <a:rPr lang="en-US" dirty="0" smtClean="0"/>
              <a:t>How to connect (Android):</a:t>
            </a:r>
          </a:p>
          <a:p>
            <a:pPr marL="342900" lvl="0" indent="-342900">
              <a:buFont typeface="Arial" panose="020B0604020202020204" pitchFamily="34" charset="0"/>
              <a:buChar char="•"/>
            </a:pPr>
            <a:r>
              <a:rPr lang="en-US" dirty="0"/>
              <a:t>Download </a:t>
            </a:r>
            <a:r>
              <a:rPr lang="en-US" dirty="0" smtClean="0"/>
              <a:t>and install the </a:t>
            </a:r>
            <a:r>
              <a:rPr lang="en-US" dirty="0"/>
              <a:t>Nordic Master Controller app </a:t>
            </a:r>
            <a:r>
              <a:rPr lang="en-US" dirty="0" smtClean="0"/>
              <a:t>from Google </a:t>
            </a:r>
            <a:r>
              <a:rPr lang="en-US" dirty="0" err="1" smtClean="0"/>
              <a:t>PlayStore</a:t>
            </a:r>
            <a:r>
              <a:rPr lang="en-US" dirty="0" smtClean="0"/>
              <a:t> </a:t>
            </a:r>
            <a:r>
              <a:rPr lang="en-US" sz="2100" u="sng" dirty="0" smtClean="0"/>
              <a:t>https</a:t>
            </a:r>
            <a:r>
              <a:rPr lang="en-US" sz="2100" u="sng" dirty="0"/>
              <a:t>://</a:t>
            </a:r>
            <a:r>
              <a:rPr lang="en-US" sz="2100" u="sng" dirty="0" smtClean="0"/>
              <a:t>play.google.com/store/apps/details?id=no.nordicsemi.android.mcp&amp;hl=en</a:t>
            </a:r>
            <a:endParaRPr lang="en-US" dirty="0"/>
          </a:p>
          <a:p>
            <a:pPr marL="643459" lvl="1" indent="-342900">
              <a:buFont typeface="Arial" panose="020B0604020202020204" pitchFamily="34" charset="0"/>
              <a:buChar char="•"/>
            </a:pPr>
            <a:r>
              <a:rPr lang="en-US" b="1" dirty="0" smtClean="0"/>
              <a:t>                  </a:t>
            </a:r>
            <a:r>
              <a:rPr lang="en-US" b="1" dirty="0" err="1" smtClean="0"/>
              <a:t>nRF</a:t>
            </a:r>
            <a:r>
              <a:rPr lang="en-US" b="1" dirty="0" smtClean="0"/>
              <a:t> </a:t>
            </a:r>
            <a:r>
              <a:rPr lang="en-US" b="1" dirty="0"/>
              <a:t>Master Control Panel (BLE</a:t>
            </a:r>
            <a:r>
              <a:rPr lang="en-US" b="1" dirty="0" smtClean="0"/>
              <a:t>)</a:t>
            </a: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r>
              <a:rPr lang="en-US" dirty="0" smtClean="0"/>
              <a:t>For </a:t>
            </a:r>
            <a:r>
              <a:rPr lang="en-US" dirty="0"/>
              <a:t>iOS there is the </a:t>
            </a:r>
            <a:r>
              <a:rPr lang="en-US" dirty="0" err="1"/>
              <a:t>LightBlue</a:t>
            </a:r>
            <a:r>
              <a:rPr lang="en-US" dirty="0"/>
              <a:t> app as </a:t>
            </a:r>
            <a:r>
              <a:rPr lang="en-US" dirty="0" smtClean="0"/>
              <a:t>well</a:t>
            </a:r>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45</a:t>
            </a:fld>
            <a:endParaRPr lang="en-US" dirty="0">
              <a:solidFill>
                <a:prstClr val="white"/>
              </a:solidFill>
            </a:endParaRPr>
          </a:p>
        </p:txBody>
      </p:sp>
      <p:pic>
        <p:nvPicPr>
          <p:cNvPr id="11266" name="Picture 2" descr="https://userscontent2.emaze.com/images/77b359ad-ffd0-4aad-b0bb-339a4d2fad46/29bafeab-fb1d-4c98-96cc-9cbe1a9c8a18.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29991" y="1015881"/>
            <a:ext cx="2088745" cy="11083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45</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2114" y="4426351"/>
            <a:ext cx="1376589" cy="1382548"/>
          </a:xfrm>
          <a:prstGeom prst="rect">
            <a:avLst/>
          </a:prstGeom>
        </p:spPr>
      </p:pic>
    </p:spTree>
    <p:extLst>
      <p:ext uri="{BB962C8B-B14F-4D97-AF65-F5344CB8AC3E}">
        <p14:creationId xmlns:p14="http://schemas.microsoft.com/office/powerpoint/2010/main" val="3433006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46</a:t>
            </a:fld>
            <a:endParaRPr lang="en-US" dirty="0"/>
          </a:p>
        </p:txBody>
      </p:sp>
      <p:sp>
        <p:nvSpPr>
          <p:cNvPr id="3" name="Title 2"/>
          <p:cNvSpPr>
            <a:spLocks noGrp="1"/>
          </p:cNvSpPr>
          <p:nvPr>
            <p:ph type="title"/>
          </p:nvPr>
        </p:nvSpPr>
        <p:spPr/>
        <p:txBody>
          <a:bodyPr/>
          <a:lstStyle/>
          <a:p>
            <a:r>
              <a:rPr lang="en-US" dirty="0" smtClean="0"/>
              <a:t>Test Intel Curie BLE</a:t>
            </a:r>
            <a:endParaRPr lang="en-US" dirty="0"/>
          </a:p>
        </p:txBody>
      </p:sp>
      <p:sp>
        <p:nvSpPr>
          <p:cNvPr id="4" name="Content Placeholder 3"/>
          <p:cNvSpPr>
            <a:spLocks noGrp="1"/>
          </p:cNvSpPr>
          <p:nvPr>
            <p:ph sz="quarter" idx="13"/>
          </p:nvPr>
        </p:nvSpPr>
        <p:spPr/>
        <p:txBody>
          <a:bodyPr/>
          <a:lstStyle/>
          <a:p>
            <a:r>
              <a:rPr lang="en-US" dirty="0"/>
              <a:t>With Arduino 101 connected to the PC and the IDE open.</a:t>
            </a:r>
          </a:p>
          <a:p>
            <a:r>
              <a:rPr lang="fr-FR" b="1" dirty="0" err="1">
                <a:solidFill>
                  <a:srgbClr val="002060"/>
                </a:solidFill>
                <a:ea typeface="Segoe UI" pitchFamily="34" charset="0"/>
                <a:cs typeface="Segoe UI" pitchFamily="34" charset="0"/>
              </a:rPr>
              <a:t>It’s</a:t>
            </a:r>
            <a:r>
              <a:rPr lang="fr-FR" b="1" dirty="0">
                <a:solidFill>
                  <a:srgbClr val="002060"/>
                </a:solidFill>
                <a:ea typeface="Segoe UI" pitchFamily="34" charset="0"/>
                <a:cs typeface="Segoe UI" pitchFamily="34" charset="0"/>
              </a:rPr>
              <a:t> time to control </a:t>
            </a:r>
            <a:r>
              <a:rPr lang="fr-FR" b="1" dirty="0" err="1">
                <a:solidFill>
                  <a:srgbClr val="002060"/>
                </a:solidFill>
                <a:ea typeface="Segoe UI" pitchFamily="34" charset="0"/>
                <a:cs typeface="Segoe UI" pitchFamily="34" charset="0"/>
              </a:rPr>
              <a:t>our</a:t>
            </a:r>
            <a:r>
              <a:rPr lang="fr-FR" b="1" dirty="0">
                <a:solidFill>
                  <a:srgbClr val="002060"/>
                </a:solidFill>
                <a:ea typeface="Segoe UI" pitchFamily="34" charset="0"/>
                <a:cs typeface="Segoe UI" pitchFamily="34" charset="0"/>
              </a:rPr>
              <a:t> Racer!!!</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a:ea typeface="Segoe UI" panose="020B0502040204020203" pitchFamily="34" charset="0"/>
                <a:cs typeface="Segoe UI" panose="020B0502040204020203" pitchFamily="34" charset="0"/>
              </a:rPr>
              <a:t>testCarBLEControl</a:t>
            </a:r>
            <a:endParaRPr lang="en-US" dirty="0"/>
          </a:p>
          <a:p>
            <a:pPr lvl="2"/>
            <a:r>
              <a:rPr lang="en-GB" dirty="0" smtClean="0">
                <a:ea typeface="Segoe UI" panose="020B0502040204020203" pitchFamily="34" charset="0"/>
                <a:cs typeface="Segoe UI" panose="020B0502040204020203" pitchFamily="34" charset="0"/>
              </a:rPr>
              <a:t>Upload </a:t>
            </a:r>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Sketch</a:t>
            </a:r>
          </a:p>
          <a:p>
            <a:pPr lvl="2"/>
            <a:r>
              <a:rPr lang="en-US" dirty="0" smtClean="0"/>
              <a:t>Open the IDE Serial monitor</a:t>
            </a:r>
          </a:p>
          <a:p>
            <a:pPr marL="0" lvl="1" indent="0">
              <a:buNone/>
            </a:pPr>
            <a:endParaRPr lang="en-US" dirty="0" smtClean="0"/>
          </a:p>
          <a:p>
            <a:pPr marL="0" lvl="1" indent="0">
              <a:buNone/>
            </a:pPr>
            <a:r>
              <a:rPr lang="en-GB" dirty="0">
                <a:cs typeface="Segoe UI" panose="020B0502040204020203" pitchFamily="34" charset="0"/>
              </a:rPr>
              <a:t>**Tilt/tap the Racer </a:t>
            </a:r>
            <a:r>
              <a:rPr lang="en-GB" dirty="0" smtClean="0">
                <a:cs typeface="Segoe UI" panose="020B0502040204020203" pitchFamily="34" charset="0"/>
              </a:rPr>
              <a:t>to </a:t>
            </a:r>
            <a:r>
              <a:rPr lang="en-GB" dirty="0">
                <a:cs typeface="Segoe UI" panose="020B0502040204020203" pitchFamily="34" charset="0"/>
              </a:rPr>
              <a:t>start the sketch</a:t>
            </a:r>
            <a:r>
              <a:rPr lang="en-GB" dirty="0" smtClean="0">
                <a:cs typeface="Segoe UI" panose="020B0502040204020203" pitchFamily="34" charset="0"/>
              </a:rPr>
              <a:t>**</a:t>
            </a:r>
            <a:endParaRPr lang="en-US" dirty="0" smtClean="0"/>
          </a:p>
          <a:p>
            <a:pPr marL="0" lvl="1" indent="0">
              <a:buNone/>
            </a:pPr>
            <a:r>
              <a:rPr lang="en-US" dirty="0" smtClean="0"/>
              <a:t>Open </a:t>
            </a:r>
            <a:r>
              <a:rPr lang="en-US" dirty="0"/>
              <a:t>the </a:t>
            </a:r>
            <a:r>
              <a:rPr lang="en-US" dirty="0" err="1" smtClean="0"/>
              <a:t>nRF</a:t>
            </a:r>
            <a:r>
              <a:rPr lang="en-US" dirty="0" smtClean="0"/>
              <a:t> Master Control Panel app </a:t>
            </a:r>
            <a:r>
              <a:rPr lang="en-US" dirty="0" smtClean="0"/>
              <a:t/>
            </a:r>
            <a:br>
              <a:rPr lang="en-US" dirty="0" smtClean="0"/>
            </a:br>
            <a:r>
              <a:rPr lang="en-US" dirty="0" smtClean="0"/>
              <a:t>on </a:t>
            </a:r>
            <a:r>
              <a:rPr lang="en-US" dirty="0"/>
              <a:t>your smart device and scan for </a:t>
            </a:r>
            <a:r>
              <a:rPr lang="en-US" dirty="0" err="1"/>
              <a:t>bluetooth</a:t>
            </a:r>
            <a:r>
              <a:rPr lang="en-US" dirty="0"/>
              <a:t> devices.</a:t>
            </a:r>
          </a:p>
          <a:p>
            <a:pPr lvl="2"/>
            <a:r>
              <a:rPr lang="en-US" dirty="0"/>
              <a:t>Connect to </a:t>
            </a:r>
            <a:r>
              <a:rPr lang="en-US" dirty="0" err="1" smtClean="0"/>
              <a:t>fnfCar</a:t>
            </a:r>
            <a:endParaRPr lang="en-US" dirty="0"/>
          </a:p>
        </p:txBody>
      </p:sp>
      <p:pic>
        <p:nvPicPr>
          <p:cNvPr id="6" name="Picture 5"/>
          <p:cNvPicPr/>
          <p:nvPr/>
        </p:nvPicPr>
        <p:blipFill rotWithShape="1">
          <a:blip r:embed="rId2" cstate="print">
            <a:extLst>
              <a:ext uri="{28A0092B-C50C-407E-A947-70E740481C1C}">
                <a14:useLocalDpi xmlns:a14="http://schemas.microsoft.com/office/drawing/2010/main"/>
              </a:ext>
            </a:extLst>
          </a:blip>
          <a:srcRect/>
          <a:stretch/>
        </p:blipFill>
        <p:spPr>
          <a:xfrm>
            <a:off x="8099742" y="5362576"/>
            <a:ext cx="2139315" cy="1401199"/>
          </a:xfrm>
          <a:prstGeom prst="rect">
            <a:avLst/>
          </a:prstGeom>
        </p:spPr>
      </p:pic>
      <p:pic>
        <p:nvPicPr>
          <p:cNvPr id="7" name="Picture 6"/>
          <p:cNvPicPr>
            <a:picLocks noChangeAspect="1"/>
          </p:cNvPicPr>
          <p:nvPr/>
        </p:nvPicPr>
        <p:blipFill>
          <a:blip r:embed="rId3"/>
          <a:stretch>
            <a:fillRect/>
          </a:stretch>
        </p:blipFill>
        <p:spPr>
          <a:xfrm>
            <a:off x="1544108" y="4174595"/>
            <a:ext cx="3752850" cy="676275"/>
          </a:xfrm>
          <a:prstGeom prst="rect">
            <a:avLst/>
          </a:prstGeom>
        </p:spPr>
      </p:pic>
      <p:sp>
        <p:nvSpPr>
          <p:cNvPr id="8" name="Oval 7"/>
          <p:cNvSpPr/>
          <p:nvPr/>
        </p:nvSpPr>
        <p:spPr>
          <a:xfrm>
            <a:off x="4775199" y="4445000"/>
            <a:ext cx="423333" cy="326002"/>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050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47</a:t>
            </a:fld>
            <a:endParaRPr lang="en-US" dirty="0"/>
          </a:p>
        </p:txBody>
      </p:sp>
      <p:sp>
        <p:nvSpPr>
          <p:cNvPr id="3" name="Title 2"/>
          <p:cNvSpPr>
            <a:spLocks noGrp="1"/>
          </p:cNvSpPr>
          <p:nvPr>
            <p:ph type="title"/>
          </p:nvPr>
        </p:nvSpPr>
        <p:spPr/>
        <p:txBody>
          <a:bodyPr/>
          <a:lstStyle/>
          <a:p>
            <a:r>
              <a:rPr lang="en-US" dirty="0" smtClean="0"/>
              <a:t>Setting Up the Android App</a:t>
            </a:r>
            <a:endParaRPr lang="en-US" dirty="0"/>
          </a:p>
        </p:txBody>
      </p:sp>
      <p:sp>
        <p:nvSpPr>
          <p:cNvPr id="4" name="Content Placeholder 3"/>
          <p:cNvSpPr>
            <a:spLocks noGrp="1"/>
          </p:cNvSpPr>
          <p:nvPr>
            <p:ph sz="quarter" idx="13"/>
          </p:nvPr>
        </p:nvSpPr>
        <p:spPr>
          <a:xfrm>
            <a:off x="607484" y="1604434"/>
            <a:ext cx="8765116" cy="4567767"/>
          </a:xfrm>
        </p:spPr>
        <p:txBody>
          <a:bodyPr/>
          <a:lstStyle/>
          <a:p>
            <a:pPr lvl="1"/>
            <a:r>
              <a:rPr lang="en-US" dirty="0"/>
              <a:t>Once connected you will see</a:t>
            </a:r>
          </a:p>
          <a:p>
            <a:pPr lvl="2"/>
            <a:r>
              <a:rPr lang="en-US" dirty="0"/>
              <a:t>Generic Access</a:t>
            </a:r>
          </a:p>
          <a:p>
            <a:pPr lvl="2"/>
            <a:r>
              <a:rPr lang="en-US" dirty="0"/>
              <a:t>Generic </a:t>
            </a:r>
            <a:r>
              <a:rPr lang="en-US" dirty="0" smtClean="0"/>
              <a:t>Attribute </a:t>
            </a:r>
            <a:endParaRPr lang="en-US" dirty="0"/>
          </a:p>
          <a:p>
            <a:pPr lvl="2"/>
            <a:r>
              <a:rPr lang="en-US" dirty="0"/>
              <a:t>Control</a:t>
            </a:r>
          </a:p>
          <a:p>
            <a:pPr lvl="3"/>
            <a:r>
              <a:rPr lang="en-US" dirty="0"/>
              <a:t>Select Control to show the </a:t>
            </a:r>
            <a:r>
              <a:rPr lang="en-US" b="1" dirty="0"/>
              <a:t>Digital</a:t>
            </a:r>
            <a:r>
              <a:rPr lang="en-US" dirty="0"/>
              <a:t> Characteristic</a:t>
            </a:r>
          </a:p>
          <a:p>
            <a:pPr lvl="3"/>
            <a:r>
              <a:rPr lang="en-US" dirty="0"/>
              <a:t>Click the up arrow to write to this characteristic. </a:t>
            </a:r>
            <a:endParaRPr lang="en-US" dirty="0" smtClean="0"/>
          </a:p>
          <a:p>
            <a:pPr lvl="3"/>
            <a:endParaRPr lang="en-US" dirty="0" smtClean="0"/>
          </a:p>
          <a:p>
            <a:pPr lvl="3"/>
            <a:r>
              <a:rPr lang="en-US" dirty="0" smtClean="0"/>
              <a:t>We </a:t>
            </a:r>
            <a:r>
              <a:rPr lang="en-US" dirty="0"/>
              <a:t>will be writing a byte value. </a:t>
            </a:r>
            <a:r>
              <a:rPr lang="en-US" dirty="0" smtClean="0"/>
              <a:t>The default is BYTE. </a:t>
            </a:r>
            <a:r>
              <a:rPr lang="en-US" dirty="0"/>
              <a:t>You can also save the following values. If you choose </a:t>
            </a:r>
            <a:r>
              <a:rPr lang="en-US" dirty="0" smtClean="0"/>
              <a:t>BYTE </a:t>
            </a:r>
            <a:r>
              <a:rPr lang="en-US" dirty="0"/>
              <a:t>you do not have to write 0x so 0x40 is written as 40. </a:t>
            </a:r>
            <a:endParaRPr lang="en-GB" dirty="0">
              <a:ea typeface="Segoe UI" panose="020B0502040204020203" pitchFamily="34" charset="0"/>
              <a:cs typeface="Segoe UI" panose="020B0502040204020203" pitchFamily="34" charset="0"/>
            </a:endParaRPr>
          </a:p>
          <a:p>
            <a:endParaRPr lang="en-US" dirty="0"/>
          </a:p>
        </p:txBody>
      </p:sp>
      <p:pic>
        <p:nvPicPr>
          <p:cNvPr id="6" name="Picture 5"/>
          <p:cNvPicPr/>
          <p:nvPr/>
        </p:nvPicPr>
        <p:blipFill rotWithShape="1">
          <a:blip r:embed="rId2" cstate="print">
            <a:extLst>
              <a:ext uri="{28A0092B-C50C-407E-A947-70E740481C1C}">
                <a14:useLocalDpi xmlns:a14="http://schemas.microsoft.com/office/drawing/2010/main"/>
              </a:ext>
            </a:extLst>
          </a:blip>
          <a:srcRect/>
          <a:stretch/>
        </p:blipFill>
        <p:spPr>
          <a:xfrm>
            <a:off x="9626600" y="4497652"/>
            <a:ext cx="1953684" cy="1843583"/>
          </a:xfrm>
          <a:prstGeom prst="rect">
            <a:avLst/>
          </a:prstGeom>
        </p:spPr>
      </p:pic>
      <p:pic>
        <p:nvPicPr>
          <p:cNvPr id="7" name="Picture 6"/>
          <p:cNvPicPr/>
          <p:nvPr/>
        </p:nvPicPr>
        <p:blipFill rotWithShape="1">
          <a:blip r:embed="rId3" cstate="print">
            <a:extLst>
              <a:ext uri="{28A0092B-C50C-407E-A947-70E740481C1C}">
                <a14:useLocalDpi xmlns:a14="http://schemas.microsoft.com/office/drawing/2010/main"/>
              </a:ext>
            </a:extLst>
          </a:blip>
          <a:srcRect/>
          <a:stretch/>
        </p:blipFill>
        <p:spPr>
          <a:xfrm>
            <a:off x="9440969" y="1570037"/>
            <a:ext cx="2139315" cy="2870200"/>
          </a:xfrm>
          <a:prstGeom prst="rect">
            <a:avLst/>
          </a:prstGeom>
        </p:spPr>
      </p:pic>
    </p:spTree>
    <p:extLst>
      <p:ext uri="{BB962C8B-B14F-4D97-AF65-F5344CB8AC3E}">
        <p14:creationId xmlns:p14="http://schemas.microsoft.com/office/powerpoint/2010/main" val="35660316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48</a:t>
            </a:fld>
            <a:endParaRPr lang="en-US" dirty="0"/>
          </a:p>
        </p:txBody>
      </p:sp>
      <p:sp>
        <p:nvSpPr>
          <p:cNvPr id="3" name="Title 2"/>
          <p:cNvSpPr>
            <a:spLocks noGrp="1"/>
          </p:cNvSpPr>
          <p:nvPr>
            <p:ph type="title"/>
          </p:nvPr>
        </p:nvSpPr>
        <p:spPr/>
        <p:txBody>
          <a:bodyPr/>
          <a:lstStyle/>
          <a:p>
            <a:r>
              <a:rPr lang="en-US" dirty="0" smtClean="0"/>
              <a:t>Controlling the Racer </a:t>
            </a:r>
            <a:br>
              <a:rPr lang="en-US" dirty="0" smtClean="0"/>
            </a:br>
            <a:r>
              <a:rPr lang="en-US" dirty="0" smtClean="0"/>
              <a:t>  from a connected Bluetooth device</a:t>
            </a:r>
            <a:endParaRPr lang="en-US" dirty="0"/>
          </a:p>
        </p:txBody>
      </p:sp>
      <p:sp>
        <p:nvSpPr>
          <p:cNvPr id="4" name="Content Placeholder 3"/>
          <p:cNvSpPr>
            <a:spLocks noGrp="1"/>
          </p:cNvSpPr>
          <p:nvPr>
            <p:ph sz="quarter" idx="13"/>
          </p:nvPr>
        </p:nvSpPr>
        <p:spPr>
          <a:xfrm>
            <a:off x="607484" y="1604434"/>
            <a:ext cx="10970683" cy="4794216"/>
          </a:xfrm>
        </p:spPr>
        <p:txBody>
          <a:bodyPr>
            <a:normAutofit fontScale="70000" lnSpcReduction="20000"/>
          </a:bodyPr>
          <a:lstStyle/>
          <a:p>
            <a:pPr lvl="0"/>
            <a:r>
              <a:rPr lang="en-US" dirty="0"/>
              <a:t>These are the different codes for the command. </a:t>
            </a:r>
            <a:r>
              <a:rPr lang="en-US" dirty="0" smtClean="0"/>
              <a:t> It </a:t>
            </a:r>
            <a:r>
              <a:rPr lang="en-US" dirty="0"/>
              <a:t>is also documented as a comment in the sketch.</a:t>
            </a:r>
            <a:br>
              <a:rPr lang="en-US" dirty="0"/>
            </a:br>
            <a:endParaRPr lang="en-US" dirty="0" smtClean="0"/>
          </a:p>
          <a:p>
            <a:pPr lvl="0"/>
            <a:r>
              <a:rPr lang="en-US" dirty="0" smtClean="0"/>
              <a:t>***** </a:t>
            </a:r>
            <a:r>
              <a:rPr lang="en-US" dirty="0"/>
              <a:t>Command Codes </a:t>
            </a:r>
            <a:r>
              <a:rPr lang="en-US" dirty="0" smtClean="0"/>
              <a:t>*****</a:t>
            </a:r>
            <a:br>
              <a:rPr lang="en-US" dirty="0" smtClean="0"/>
            </a:br>
            <a:r>
              <a:rPr lang="en-US" dirty="0" smtClean="0"/>
              <a:t>Write </a:t>
            </a:r>
            <a:r>
              <a:rPr lang="en-US" dirty="0"/>
              <a:t>to the Control </a:t>
            </a:r>
            <a:r>
              <a:rPr lang="en-US" dirty="0" smtClean="0"/>
              <a:t>Characteristic </a:t>
            </a:r>
            <a:r>
              <a:rPr lang="en-US" dirty="0"/>
              <a:t>on the Digital </a:t>
            </a:r>
            <a:r>
              <a:rPr lang="en-US" dirty="0" smtClean="0"/>
              <a:t>Value</a:t>
            </a:r>
            <a:br>
              <a:rPr lang="en-US" dirty="0" smtClean="0"/>
            </a:br>
            <a:r>
              <a:rPr lang="en-US" dirty="0" smtClean="0"/>
              <a:t>      0x 40 </a:t>
            </a:r>
            <a:r>
              <a:rPr lang="en-US" dirty="0"/>
              <a:t>= Turn Motor Forward for 1 </a:t>
            </a:r>
            <a:r>
              <a:rPr lang="en-US" dirty="0" smtClean="0"/>
              <a:t>second</a:t>
            </a:r>
            <a:br>
              <a:rPr lang="en-US" dirty="0" smtClean="0"/>
            </a:br>
            <a:r>
              <a:rPr lang="en-US" dirty="0" smtClean="0"/>
              <a:t>      0x 3F  </a:t>
            </a:r>
            <a:r>
              <a:rPr lang="en-US" dirty="0"/>
              <a:t>= Turn </a:t>
            </a:r>
            <a:r>
              <a:rPr lang="en-US" dirty="0" smtClean="0"/>
              <a:t>Motor</a:t>
            </a:r>
            <a:br>
              <a:rPr lang="en-US" dirty="0" smtClean="0"/>
            </a:br>
            <a:r>
              <a:rPr lang="en-US" dirty="0" smtClean="0"/>
              <a:t>      0x 11 </a:t>
            </a:r>
            <a:r>
              <a:rPr lang="en-US" dirty="0"/>
              <a:t>= Stop </a:t>
            </a:r>
            <a:r>
              <a:rPr lang="en-US" dirty="0" smtClean="0"/>
              <a:t>Motor</a:t>
            </a:r>
            <a:br>
              <a:rPr lang="en-US" dirty="0" smtClean="0"/>
            </a:br>
            <a:r>
              <a:rPr lang="en-US" dirty="0" smtClean="0"/>
              <a:t>      0x 4F </a:t>
            </a:r>
            <a:r>
              <a:rPr lang="en-US" dirty="0"/>
              <a:t>= Turn Motor </a:t>
            </a:r>
            <a:r>
              <a:rPr lang="en-US" dirty="0" smtClean="0"/>
              <a:t>longer</a:t>
            </a:r>
            <a:br>
              <a:rPr lang="en-US" dirty="0" smtClean="0"/>
            </a:br>
            <a:r>
              <a:rPr lang="en-US" dirty="0" smtClean="0"/>
              <a:t>      0x 3F </a:t>
            </a:r>
            <a:r>
              <a:rPr lang="en-US" dirty="0"/>
              <a:t>= Turn Car </a:t>
            </a:r>
            <a:r>
              <a:rPr lang="en-US" dirty="0" smtClean="0"/>
              <a:t>Right</a:t>
            </a:r>
            <a:br>
              <a:rPr lang="en-US" dirty="0" smtClean="0"/>
            </a:br>
            <a:r>
              <a:rPr lang="en-US" dirty="0" smtClean="0"/>
              <a:t>      0x 2F </a:t>
            </a:r>
            <a:r>
              <a:rPr lang="en-US" dirty="0"/>
              <a:t>= Turn Car </a:t>
            </a:r>
            <a:r>
              <a:rPr lang="en-US" dirty="0" smtClean="0"/>
              <a:t>Left</a:t>
            </a:r>
            <a:br>
              <a:rPr lang="en-US" dirty="0" smtClean="0"/>
            </a:br>
            <a:r>
              <a:rPr lang="en-US" dirty="0" smtClean="0"/>
              <a:t>      0x 20 </a:t>
            </a:r>
            <a:r>
              <a:rPr lang="en-US" dirty="0"/>
              <a:t>= Turn Motor </a:t>
            </a:r>
            <a:r>
              <a:rPr lang="en-US" dirty="0" smtClean="0"/>
              <a:t>Backwards</a:t>
            </a:r>
          </a:p>
          <a:p>
            <a:pPr lvl="0"/>
            <a:r>
              <a:rPr lang="en-US" dirty="0"/>
              <a:t>You can add additional codes and call other commands for LED, buzzer etc. Add in the callback function </a:t>
            </a:r>
            <a:r>
              <a:rPr lang="en-US" dirty="0" err="1"/>
              <a:t>motorStateSwitchChrtcWritten</a:t>
            </a:r>
            <a:r>
              <a:rPr lang="en-US" dirty="0"/>
              <a:t> function.</a:t>
            </a:r>
          </a:p>
          <a:p>
            <a:pPr lvl="0"/>
            <a:r>
              <a:rPr lang="en-US" dirty="0"/>
              <a:t>TODO: Add Notification Characteristic to tell speed in the loop. Basically the BLE app can get constant data from the encoder</a:t>
            </a:r>
          </a:p>
          <a:p>
            <a:pPr lvl="0"/>
            <a:r>
              <a:rPr lang="en-US" dirty="0" smtClean="0"/>
              <a:t>This </a:t>
            </a:r>
            <a:r>
              <a:rPr lang="en-US" dirty="0"/>
              <a:t>is for testing if you need to run without serial monitor have to remove all serial print commands in callbacks.</a:t>
            </a:r>
          </a:p>
          <a:p>
            <a:pPr lvl="0"/>
            <a:r>
              <a:rPr lang="en-US" dirty="0"/>
              <a:t>The stop command is not currently working so I am debugging. But it looks like I cannot interrupt the motor write function as it is written in the library</a:t>
            </a:r>
            <a:r>
              <a:rPr lang="en-US" dirty="0" smtClean="0"/>
              <a:t>.</a:t>
            </a:r>
            <a:endParaRPr lang="en-US" dirty="0"/>
          </a:p>
        </p:txBody>
      </p:sp>
    </p:spTree>
    <p:extLst>
      <p:ext uri="{BB962C8B-B14F-4D97-AF65-F5344CB8AC3E}">
        <p14:creationId xmlns:p14="http://schemas.microsoft.com/office/powerpoint/2010/main" val="2371241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a:bodyPr>
          <a:lstStyle/>
          <a:p>
            <a:r>
              <a:rPr lang="en-US" dirty="0" smtClean="0"/>
              <a:t>Connect and Test Encoders</a:t>
            </a:r>
          </a:p>
          <a:p>
            <a:r>
              <a:rPr lang="en-US" dirty="0" smtClean="0"/>
              <a:t>Intel Boards Quick Comparison</a:t>
            </a:r>
          </a:p>
          <a:p>
            <a:r>
              <a:rPr lang="en-US" dirty="0" smtClean="0"/>
              <a:t>Arduino/</a:t>
            </a:r>
            <a:r>
              <a:rPr lang="en-US" dirty="0" err="1" smtClean="0"/>
              <a:t>Genuino</a:t>
            </a:r>
            <a:r>
              <a:rPr lang="en-US" dirty="0" smtClean="0"/>
              <a:t> 101 </a:t>
            </a:r>
            <a:r>
              <a:rPr lang="en-US" dirty="0" smtClean="0"/>
              <a:t>Specifications</a:t>
            </a:r>
          </a:p>
          <a:p>
            <a:r>
              <a:rPr lang="en-US" dirty="0" smtClean="0"/>
              <a:t>Reference Files</a:t>
            </a:r>
            <a:endParaRPr lang="en-US" dirty="0" smtClean="0"/>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a:t>
            </a:r>
            <a:r>
              <a:rPr lang="en-US" dirty="0" err="1" smtClean="0"/>
              <a:t>Genuino</a:t>
            </a:r>
            <a:r>
              <a:rPr lang="en-US" dirty="0" smtClean="0"/>
              <a:t> 101 Board</a:t>
            </a:r>
            <a:endParaRPr lang="en-US" dirty="0"/>
          </a:p>
        </p:txBody>
      </p:sp>
      <p:pic>
        <p:nvPicPr>
          <p:cNvPr id="1026" name="Picture 2" descr="https://www.arduino.cc/en/uploads/Main/10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9056201" y="6432516"/>
            <a:ext cx="3058670" cy="365125"/>
          </a:xfrm>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8" name="Slide Number Placeholder 8"/>
          <p:cNvSpPr txBox="1">
            <a:spLocks/>
          </p:cNvSpPr>
          <p:nvPr/>
        </p:nvSpPr>
        <p:spPr>
          <a:xfrm>
            <a:off x="9163136" y="64325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a:t>
            </a:r>
            <a:endParaRPr lang="en-US" dirty="0"/>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Encoders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Encoder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50</a:t>
            </a:fld>
            <a:endParaRPr lang="en-US" dirty="0">
              <a:solidFill>
                <a:prstClr val="white"/>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039604922"/>
              </p:ext>
            </p:extLst>
          </p:nvPr>
        </p:nvGraphicFramePr>
        <p:xfrm>
          <a:off x="607482" y="1812572"/>
          <a:ext cx="6559550" cy="1653288"/>
        </p:xfrm>
        <a:graphic>
          <a:graphicData uri="http://schemas.openxmlformats.org/drawingml/2006/table">
            <a:tbl>
              <a:tblPr firstRow="1" firstCol="1" bandRow="1"/>
              <a:tblGrid>
                <a:gridCol w="2276475"/>
                <a:gridCol w="2063750"/>
                <a:gridCol w="2219325"/>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Left Wheel Encoder</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2</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702348568"/>
              </p:ext>
            </p:extLst>
          </p:nvPr>
        </p:nvGraphicFramePr>
        <p:xfrm>
          <a:off x="607482" y="4267616"/>
          <a:ext cx="6173787" cy="1522732"/>
        </p:xfrm>
        <a:graphic>
          <a:graphicData uri="http://schemas.openxmlformats.org/drawingml/2006/table">
            <a:tbl>
              <a:tblPr firstRow="1" firstCol="1" bandRow="1"/>
              <a:tblGrid>
                <a:gridCol w="2016125"/>
                <a:gridCol w="1938337"/>
                <a:gridCol w="2219325"/>
              </a:tblGrid>
              <a:tr h="0">
                <a:tc>
                  <a:txBody>
                    <a:bodyPr/>
                    <a:lstStyle/>
                    <a:p>
                      <a:pPr marL="0" marR="0" algn="ctr">
                        <a:lnSpc>
                          <a:spcPct val="107000"/>
                        </a:lnSpc>
                        <a:spcBef>
                          <a:spcPts val="0"/>
                        </a:spcBef>
                        <a:spcAft>
                          <a:spcPts val="1500"/>
                        </a:spcAft>
                      </a:pPr>
                      <a:r>
                        <a:rPr lang="en-US" sz="14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4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Right Wheel Encoder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Digital 8</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Wheel Encoder: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Wheel Encoder:</a:t>
            </a:r>
          </a:p>
        </p:txBody>
      </p:sp>
      <p:pic>
        <p:nvPicPr>
          <p:cNvPr id="8194" name="Picture 2" descr="20160226_09233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50</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8167" y="1798893"/>
            <a:ext cx="4331296" cy="4221444"/>
          </a:xfrm>
          <a:prstGeom prst="rect">
            <a:avLst/>
          </a:prstGeom>
        </p:spPr>
      </p:pic>
    </p:spTree>
    <p:extLst>
      <p:ext uri="{BB962C8B-B14F-4D97-AF65-F5344CB8AC3E}">
        <p14:creationId xmlns:p14="http://schemas.microsoft.com/office/powerpoint/2010/main" val="14126058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Encoders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Encoder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testEncoder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51</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51</a:t>
            </a:r>
            <a:endParaRPr lang="en-US" dirty="0"/>
          </a:p>
        </p:txBody>
      </p:sp>
    </p:spTree>
    <p:extLst>
      <p:ext uri="{BB962C8B-B14F-4D97-AF65-F5344CB8AC3E}">
        <p14:creationId xmlns:p14="http://schemas.microsoft.com/office/powerpoint/2010/main" val="41562649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52</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52</a:t>
            </a:r>
            <a:endParaRPr lang="en-US" dirty="0"/>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53</a:t>
            </a:r>
            <a:endParaRPr lang="en-US" dirty="0"/>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54</a:t>
            </a:fld>
            <a:endParaRPr lang="en-US" dirty="0"/>
          </a:p>
        </p:txBody>
      </p:sp>
      <p:sp>
        <p:nvSpPr>
          <p:cNvPr id="3" name="Title 2"/>
          <p:cNvSpPr>
            <a:spLocks noGrp="1"/>
          </p:cNvSpPr>
          <p:nvPr>
            <p:ph type="title"/>
          </p:nvPr>
        </p:nvSpPr>
        <p:spPr/>
        <p:txBody>
          <a:bodyPr/>
          <a:lstStyle/>
          <a:p>
            <a:r>
              <a:rPr lang="en-US" dirty="0" smtClean="0"/>
              <a:t>Reference files</a:t>
            </a:r>
            <a:endParaRPr lang="en-US" dirty="0"/>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2399193088"/>
              </p:ext>
            </p:extLst>
          </p:nvPr>
        </p:nvGraphicFramePr>
        <p:xfrm>
          <a:off x="1087688" y="1570037"/>
          <a:ext cx="914400" cy="792163"/>
        </p:xfrm>
        <a:graphic>
          <a:graphicData uri="http://schemas.openxmlformats.org/presentationml/2006/ole">
            <mc:AlternateContent xmlns:mc="http://schemas.openxmlformats.org/markup-compatibility/2006">
              <mc:Choice xmlns:v="urn:schemas-microsoft-com:vml" Requires="v">
                <p:oleObj spid="_x0000_s8204" name="Acrobat Document" showAsIcon="1" r:id="rId3" imgW="914400" imgH="792360" progId="AcroExch.Document.11">
                  <p:embed/>
                </p:oleObj>
              </mc:Choice>
              <mc:Fallback>
                <p:oleObj name="Acrobat Document" showAsIcon="1" r:id="rId3" imgW="914400" imgH="792360" progId="AcroExch.Document.11">
                  <p:embed/>
                  <p:pic>
                    <p:nvPicPr>
                      <p:cNvPr id="0" name=""/>
                      <p:cNvPicPr/>
                      <p:nvPr/>
                    </p:nvPicPr>
                    <p:blipFill>
                      <a:blip r:embed="rId4"/>
                      <a:stretch>
                        <a:fillRect/>
                      </a:stretch>
                    </p:blipFill>
                    <p:spPr>
                      <a:xfrm>
                        <a:off x="1087688" y="1570037"/>
                        <a:ext cx="914400" cy="7921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32062029"/>
              </p:ext>
            </p:extLst>
          </p:nvPr>
        </p:nvGraphicFramePr>
        <p:xfrm>
          <a:off x="1087688" y="2332195"/>
          <a:ext cx="914400" cy="792163"/>
        </p:xfrm>
        <a:graphic>
          <a:graphicData uri="http://schemas.openxmlformats.org/presentationml/2006/ole">
            <mc:AlternateContent xmlns:mc="http://schemas.openxmlformats.org/markup-compatibility/2006">
              <mc:Choice xmlns:v="urn:schemas-microsoft-com:vml" Requires="v">
                <p:oleObj spid="_x0000_s8205" name="Document" showAsIcon="1" r:id="rId5" imgW="914400" imgH="792360" progId="Word.Document.12">
                  <p:embed/>
                </p:oleObj>
              </mc:Choice>
              <mc:Fallback>
                <p:oleObj name="Document" showAsIcon="1" r:id="rId5" imgW="914400" imgH="792360" progId="Word.Document.12">
                  <p:embed/>
                  <p:pic>
                    <p:nvPicPr>
                      <p:cNvPr id="0" name=""/>
                      <p:cNvPicPr/>
                      <p:nvPr/>
                    </p:nvPicPr>
                    <p:blipFill>
                      <a:blip r:embed="rId6"/>
                      <a:stretch>
                        <a:fillRect/>
                      </a:stretch>
                    </p:blipFill>
                    <p:spPr>
                      <a:xfrm>
                        <a:off x="1087688" y="2332195"/>
                        <a:ext cx="914400" cy="7921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32540685"/>
              </p:ext>
            </p:extLst>
          </p:nvPr>
        </p:nvGraphicFramePr>
        <p:xfrm>
          <a:off x="1076492" y="3124358"/>
          <a:ext cx="914400" cy="792163"/>
        </p:xfrm>
        <a:graphic>
          <a:graphicData uri="http://schemas.openxmlformats.org/presentationml/2006/ole">
            <mc:AlternateContent xmlns:mc="http://schemas.openxmlformats.org/markup-compatibility/2006">
              <mc:Choice xmlns:v="urn:schemas-microsoft-com:vml" Requires="v">
                <p:oleObj spid="_x0000_s8206" name="Worksheet" showAsIcon="1" r:id="rId7" imgW="914400" imgH="792360" progId="Excel.Sheet.12">
                  <p:embed/>
                </p:oleObj>
              </mc:Choice>
              <mc:Fallback>
                <p:oleObj name="Worksheet" showAsIcon="1" r:id="rId7" imgW="914400" imgH="792360" progId="Excel.Sheet.12">
                  <p:embed/>
                  <p:pic>
                    <p:nvPicPr>
                      <p:cNvPr id="0" name=""/>
                      <p:cNvPicPr/>
                      <p:nvPr/>
                    </p:nvPicPr>
                    <p:blipFill>
                      <a:blip r:embed="rId8"/>
                      <a:stretch>
                        <a:fillRect/>
                      </a:stretch>
                    </p:blipFill>
                    <p:spPr>
                      <a:xfrm>
                        <a:off x="1076492" y="3124358"/>
                        <a:ext cx="914400" cy="792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65855437"/>
              </p:ext>
            </p:extLst>
          </p:nvPr>
        </p:nvGraphicFramePr>
        <p:xfrm>
          <a:off x="1087688" y="3886516"/>
          <a:ext cx="914400" cy="792163"/>
        </p:xfrm>
        <a:graphic>
          <a:graphicData uri="http://schemas.openxmlformats.org/presentationml/2006/ole">
            <mc:AlternateContent xmlns:mc="http://schemas.openxmlformats.org/markup-compatibility/2006">
              <mc:Choice xmlns:v="urn:schemas-microsoft-com:vml" Requires="v">
                <p:oleObj spid="_x0000_s8207" name="Document" showAsIcon="1" r:id="rId9" imgW="914400" imgH="792360" progId="Word.Document.12">
                  <p:embed/>
                </p:oleObj>
              </mc:Choice>
              <mc:Fallback>
                <p:oleObj name="Document" showAsIcon="1" r:id="rId9" imgW="914400" imgH="792360" progId="Word.Document.12">
                  <p:embed/>
                  <p:pic>
                    <p:nvPicPr>
                      <p:cNvPr id="0" name=""/>
                      <p:cNvPicPr/>
                      <p:nvPr/>
                    </p:nvPicPr>
                    <p:blipFill>
                      <a:blip r:embed="rId10"/>
                      <a:stretch>
                        <a:fillRect/>
                      </a:stretch>
                    </p:blipFill>
                    <p:spPr>
                      <a:xfrm>
                        <a:off x="1087688" y="3886516"/>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346116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Arduino Terminology</a:t>
            </a:r>
            <a:endParaRPr lang="en-US" dirty="0"/>
          </a:p>
        </p:txBody>
      </p:sp>
      <p:sp>
        <p:nvSpPr>
          <p:cNvPr id="2" name="Content Placeholder 1"/>
          <p:cNvSpPr>
            <a:spLocks noGrp="1"/>
          </p:cNvSpPr>
          <p:nvPr>
            <p:ph sz="quarter" idx="13"/>
          </p:nvPr>
        </p:nvSpPr>
        <p:spPr/>
        <p:txBody>
          <a:bodyPr>
            <a:normAutofit fontScale="85000" lnSpcReduction="20000"/>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4" name="Slide Number Placeholder 3"/>
          <p:cNvSpPr>
            <a:spLocks noGrp="1"/>
          </p:cNvSpPr>
          <p:nvPr>
            <p:ph type="sldNum" sz="quarter" idx="12"/>
          </p:nvPr>
        </p:nvSpPr>
        <p:spPr/>
        <p:txBody>
          <a:bodyPr/>
          <a:lstStyle/>
          <a:p>
            <a:r>
              <a:rPr lang="en-US" dirty="0" smtClean="0"/>
              <a:t>Page </a:t>
            </a:r>
            <a:fld id="{D21BA8AD-7238-4B32-85AB-30D275F60ADD}" type="slidenum">
              <a:rPr lang="en-US" smtClean="0"/>
              <a:pPr/>
              <a:t>6</a:t>
            </a:fld>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2000" u="sng" dirty="0" smtClean="0">
                <a:solidFill>
                  <a:schemeClr val="tx2"/>
                </a:solidFill>
              </a:rPr>
              <a:t>https</a:t>
            </a:r>
            <a:r>
              <a:rPr lang="en-US" sz="2000" u="sng" dirty="0">
                <a:solidFill>
                  <a:schemeClr val="tx2"/>
                </a:solidFill>
              </a:rPr>
              <a:t>://www.arduino.cc/en/Main/Software</a:t>
            </a:r>
            <a:r>
              <a:rPr lang="en-US" sz="2000" dirty="0">
                <a:solidFill>
                  <a:schemeClr val="tx2"/>
                </a:solidFill>
              </a:rPr>
              <a:t> </a:t>
            </a:r>
            <a:endParaRPr lang="en-US" sz="1600" dirty="0" smtClean="0">
              <a:solidFill>
                <a:schemeClr val="tx2"/>
              </a:solidFill>
            </a:endParaRPr>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4"/>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
        <p:nvSpPr>
          <p:cNvPr id="8" name="Slide Number Placeholder 8"/>
          <p:cNvSpPr txBox="1">
            <a:spLocks/>
          </p:cNvSpPr>
          <p:nvPr/>
        </p:nvSpPr>
        <p:spPr>
          <a:xfrm>
            <a:off x="9225492" y="6492875"/>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7</a:t>
            </a:r>
            <a:endParaRPr lang="en-US" dirty="0"/>
          </a:p>
        </p:txBody>
      </p:sp>
      <p:sp>
        <p:nvSpPr>
          <p:cNvPr id="3" name="Rectangle 2"/>
          <p:cNvSpPr/>
          <p:nvPr/>
        </p:nvSpPr>
        <p:spPr>
          <a:xfrm>
            <a:off x="6905297" y="1686910"/>
            <a:ext cx="425669" cy="2680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5502166" y="1954924"/>
            <a:ext cx="1403131" cy="193339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a:xfrm>
            <a:off x="607485" y="1604433"/>
            <a:ext cx="5342468" cy="5098446"/>
          </a:xfrm>
        </p:spPr>
        <p:txBody>
          <a:bodyPr>
            <a:normAutofit fontScale="77500" lnSpcReduction="20000"/>
          </a:bodyPr>
          <a:lstStyle/>
          <a:p>
            <a:r>
              <a:rPr lang="en-US" dirty="0" smtClean="0"/>
              <a:t>Remove from the Tool Box the</a:t>
            </a:r>
          </a:p>
          <a:p>
            <a:pPr lvl="1"/>
            <a:r>
              <a:rPr lang="en-US" dirty="0" smtClean="0"/>
              <a:t>Arduino 101 and the USB cable </a:t>
            </a:r>
          </a:p>
          <a:p>
            <a:pPr marL="0" lvl="1" indent="0">
              <a:buNone/>
            </a:pPr>
            <a:r>
              <a:rPr lang="en-US" sz="2400" dirty="0" smtClean="0">
                <a:solidFill>
                  <a:srgbClr val="0071C5"/>
                </a:solidFill>
              </a:rPr>
              <a:t>Connect the USB cable to the PC and Arduino 101</a:t>
            </a:r>
          </a:p>
          <a:p>
            <a:pPr lvl="1"/>
            <a:r>
              <a:rPr lang="en-US" sz="2100" dirty="0" smtClean="0"/>
              <a:t>Power </a:t>
            </a:r>
            <a:r>
              <a:rPr lang="en-US" sz="2100" dirty="0"/>
              <a:t>LED comes on once board is connected to PC</a:t>
            </a:r>
          </a:p>
          <a:p>
            <a:r>
              <a:rPr lang="fr-FR" dirty="0" smtClean="0"/>
              <a:t>Start </a:t>
            </a:r>
            <a:r>
              <a:rPr lang="fr-FR" dirty="0" err="1" smtClean="0"/>
              <a:t>Arduino</a:t>
            </a:r>
            <a:r>
              <a:rPr lang="fr-FR" dirty="0" smtClean="0"/>
              <a:t> IDE</a:t>
            </a:r>
          </a:p>
          <a:p>
            <a:pPr lvl="1"/>
            <a:r>
              <a:rPr lang="en-GB" sz="2100" dirty="0" smtClean="0"/>
              <a:t>Click arduino.exe shortcut on desktop</a:t>
            </a:r>
            <a:r>
              <a:rPr lang="en-GB" dirty="0" smtClean="0">
                <a:ea typeface="Segoe UI" panose="020B0502040204020203" pitchFamily="34" charset="0"/>
                <a:cs typeface="Segoe UI" panose="020B0502040204020203" pitchFamily="34" charset="0"/>
              </a:rPr>
              <a:t/>
            </a:r>
            <a:br>
              <a:rPr lang="en-GB" dirty="0" smtClean="0">
                <a:ea typeface="Segoe UI" panose="020B0502040204020203" pitchFamily="34" charset="0"/>
                <a:cs typeface="Segoe UI" panose="020B0502040204020203" pitchFamily="34" charset="0"/>
              </a:rPr>
            </a:br>
            <a:endParaRPr lang="en-US" dirty="0" smtClean="0">
              <a:ea typeface="Segoe UI" panose="020B0502040204020203" pitchFamily="34" charset="0"/>
              <a:cs typeface="Segoe UI" panose="020B0502040204020203" pitchFamily="34" charset="0"/>
            </a:endParaRPr>
          </a:p>
          <a:p>
            <a:r>
              <a:rPr lang="fr-FR" dirty="0" smtClean="0"/>
              <a:t>Set </a:t>
            </a:r>
            <a:r>
              <a:rPr lang="fr-FR" dirty="0"/>
              <a:t>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3248" y="3785404"/>
            <a:ext cx="3739245" cy="2921643"/>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8</a:t>
            </a:r>
            <a:endParaRPr lang="en-US" dirty="0"/>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9953" y="1570037"/>
            <a:ext cx="5876015" cy="3310943"/>
          </a:xfrm>
          <a:prstGeom prst="rect">
            <a:avLst/>
          </a:prstGeom>
        </p:spPr>
      </p:pic>
      <p:pic>
        <p:nvPicPr>
          <p:cNvPr id="12" name="Picture 11"/>
          <p:cNvPicPr/>
          <p:nvPr/>
        </p:nvPicPr>
        <p:blipFill rotWithShape="1">
          <a:blip r:embed="rId4" cstate="print">
            <a:extLst>
              <a:ext uri="{28A0092B-C50C-407E-A947-70E740481C1C}">
                <a14:useLocalDpi xmlns:a14="http://schemas.microsoft.com/office/drawing/2010/main"/>
              </a:ext>
            </a:extLst>
          </a:blip>
          <a:srcRect/>
          <a:stretch/>
        </p:blipFill>
        <p:spPr bwMode="auto">
          <a:xfrm>
            <a:off x="5949953" y="5061857"/>
            <a:ext cx="5591175" cy="1396093"/>
          </a:xfrm>
          <a:prstGeom prst="rect">
            <a:avLst/>
          </a:prstGeom>
          <a:noFill/>
          <a:ln>
            <a:noFill/>
          </a:ln>
        </p:spPr>
      </p:pic>
      <p:pic>
        <p:nvPicPr>
          <p:cNvPr id="13" name="Picture 12"/>
          <p:cNvPicPr/>
          <p:nvPr/>
        </p:nvPicPr>
        <p:blipFill rotWithShape="1">
          <a:blip r:embed="rId5" cstate="print">
            <a:extLst>
              <a:ext uri="{28A0092B-C50C-407E-A947-70E740481C1C}">
                <a14:useLocalDpi xmlns:a14="http://schemas.microsoft.com/office/drawing/2010/main"/>
              </a:ext>
            </a:extLst>
          </a:blip>
          <a:srcRect/>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9</a:t>
            </a:r>
            <a:endParaRPr lang="en-US" dirty="0"/>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3147</Words>
  <Application>Microsoft Office PowerPoint</Application>
  <PresentationFormat>Widescreen</PresentationFormat>
  <Paragraphs>609</Paragraphs>
  <Slides>55</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55</vt:i4>
      </vt:variant>
    </vt:vector>
  </HeadingPairs>
  <TitlesOfParts>
    <vt:vector size="69" baseType="lpstr">
      <vt:lpstr>Arial</vt:lpstr>
      <vt:lpstr>Calibri</vt:lpstr>
      <vt:lpstr>Intel Clear</vt:lpstr>
      <vt:lpstr>Intel Clear Light</vt:lpstr>
      <vt:lpstr>Intel Clear Pro</vt:lpstr>
      <vt:lpstr>Lucida Grande</vt:lpstr>
      <vt:lpstr>Neo Sans Intel</vt:lpstr>
      <vt:lpstr>Segoe UI</vt:lpstr>
      <vt:lpstr>Wingdings</vt:lpstr>
      <vt:lpstr>Int_PPT Template_ClearPro_16x9_042715</vt:lpstr>
      <vt:lpstr>Bitmap Image</vt:lpstr>
      <vt:lpstr>Adobe Acrobat Document</vt:lpstr>
      <vt:lpstr>Microsoft Word Document</vt:lpstr>
      <vt:lpstr>Microsoft Excel Worksheet</vt:lpstr>
      <vt:lpstr>The Intel new mexico  Family &amp; Friends amazing Car experience </vt:lpstr>
      <vt:lpstr>Welcome</vt:lpstr>
      <vt:lpstr>Today’s Agenda</vt:lpstr>
      <vt:lpstr>Intro to Arduino 101</vt:lpstr>
      <vt:lpstr>Arduino/Genuino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Connect Motors</vt:lpstr>
      <vt:lpstr>Test Motors</vt:lpstr>
      <vt:lpstr>Maker Racer: Speedway  Basic Racer</vt:lpstr>
      <vt:lpstr>Intermediate module</vt:lpstr>
      <vt:lpstr>Time to add lights and sound to our Racer...the Car</vt:lpstr>
      <vt:lpstr>Creating a 5V and GND Header    on the Ardumoto Shield</vt:lpstr>
      <vt:lpstr>Addressable RGB LEDs and Cable</vt:lpstr>
      <vt:lpstr>Connect LED Cable and LEDs</vt:lpstr>
      <vt:lpstr>Test LEDs and cable assembly</vt:lpstr>
      <vt:lpstr>Test LEDs and cable assembly (cont.)</vt:lpstr>
      <vt:lpstr>Install LED cable w/LEDs and mounts into chassis</vt:lpstr>
      <vt:lpstr>Piezo Buzzer</vt:lpstr>
      <vt:lpstr>Test Piezo Buzzer</vt:lpstr>
      <vt:lpstr>Maker Racer: Supernationals  Intermediate Racer</vt:lpstr>
      <vt:lpstr>Advanced Module</vt:lpstr>
      <vt:lpstr>Time to add intelligence to our Racer...the Car</vt:lpstr>
      <vt:lpstr>Servo Motor and mount</vt:lpstr>
      <vt:lpstr>IR Proximity Sensor and Mount</vt:lpstr>
      <vt:lpstr>Connect Servo Motor and IR Proximity Sensor</vt:lpstr>
      <vt:lpstr>Test Servo Motor and IR Proximity Sensor</vt:lpstr>
      <vt:lpstr>Maker Racer: Road Rally  Advance Racer</vt:lpstr>
      <vt:lpstr>Smart and Connected Module</vt:lpstr>
      <vt:lpstr>Let’s make our Racer an Internet of Things device</vt:lpstr>
      <vt:lpstr>Test Intel Curie BLE</vt:lpstr>
      <vt:lpstr>Setting Up the Android App</vt:lpstr>
      <vt:lpstr>Controlling the Racer    from a connected Bluetooth device</vt:lpstr>
      <vt:lpstr>Backup Material</vt:lpstr>
      <vt:lpstr>Connect Encoders</vt:lpstr>
      <vt:lpstr>Test Encoders</vt:lpstr>
      <vt:lpstr>Intel’s MicroComputer Comparison</vt:lpstr>
      <vt:lpstr>Arduino/Genuino 101 Specifications</vt:lpstr>
      <vt:lpstr>Reference files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FnF Amazing Car Experience</dc:title>
  <dc:subject>Intel Makers Event</dc:subject>
  <dc:creator/>
  <cp:keywords>Arduino 101; FnF; ACE</cp:keywords>
  <cp:lastModifiedBy/>
  <cp:revision>1</cp:revision>
  <dcterms:created xsi:type="dcterms:W3CDTF">2016-04-21T20:49:16Z</dcterms:created>
  <dcterms:modified xsi:type="dcterms:W3CDTF">2016-04-21T20:52:08Z</dcterms:modified>
</cp:coreProperties>
</file>